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88" r:id="rId2"/>
    <p:sldId id="284" r:id="rId3"/>
    <p:sldId id="285" r:id="rId4"/>
    <p:sldId id="286" r:id="rId5"/>
    <p:sldId id="287" r:id="rId6"/>
    <p:sldId id="289" r:id="rId7"/>
    <p:sldId id="278" r:id="rId8"/>
    <p:sldId id="290" r:id="rId9"/>
    <p:sldId id="272" r:id="rId1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206A"/>
    <a:srgbClr val="401B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1410" y="7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0803DF50-F34B-4D91-B7B1-846946F04106}" type="datetimeFigureOut">
              <a:rPr lang="en-US" smtClean="0"/>
              <a:t>1/1/2019</a:t>
            </a:fld>
            <a:endParaRPr lang="en-US"/>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04B2E560-5FDE-484D-8669-FA5D648AE71F}" type="slidenum">
              <a:rPr lang="en-US" smtClean="0"/>
              <a:t>‹#›</a:t>
            </a:fld>
            <a:endParaRPr lang="en-US"/>
          </a:p>
        </p:txBody>
      </p:sp>
    </p:spTree>
    <p:extLst>
      <p:ext uri="{BB962C8B-B14F-4D97-AF65-F5344CB8AC3E}">
        <p14:creationId xmlns:p14="http://schemas.microsoft.com/office/powerpoint/2010/main" val="2141009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4129646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7" name="Slide Number Placeholder 3"/>
          <p:cNvSpPr txBox="1">
            <a:spLocks noGrp="1"/>
          </p:cNvSpPr>
          <p:nvPr/>
        </p:nvSpPr>
        <p:spPr bwMode="auto">
          <a:xfrm>
            <a:off x="3970939" y="8829968"/>
            <a:ext cx="3037840" cy="466434"/>
          </a:xfrm>
          <a:prstGeom prst="rect">
            <a:avLst/>
          </a:prstGeom>
          <a:noFill/>
          <a:ln>
            <a:miter lim="800000"/>
            <a:headEnd/>
            <a:tailEnd/>
          </a:ln>
        </p:spPr>
        <p:txBody>
          <a:bodyPr lIns="93166" tIns="46583" rIns="93166" bIns="46583" anchor="b"/>
          <a:lstStyle/>
          <a:p>
            <a:pPr algn="r">
              <a:defRPr/>
            </a:pPr>
            <a:fld id="{0ED84753-2C50-4575-B188-0380D0DB4027}" type="slidenum">
              <a:rPr lang="en-US" sz="1200"/>
              <a:pPr algn="r">
                <a:defRPr/>
              </a:pPr>
              <a:t>2</a:t>
            </a:fld>
            <a:endParaRPr lang="en-US" sz="1200"/>
          </a:p>
        </p:txBody>
      </p:sp>
    </p:spTree>
    <p:extLst>
      <p:ext uri="{BB962C8B-B14F-4D97-AF65-F5344CB8AC3E}">
        <p14:creationId xmlns:p14="http://schemas.microsoft.com/office/powerpoint/2010/main" val="34030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7" name="Slide Number Placeholder 3"/>
          <p:cNvSpPr txBox="1">
            <a:spLocks noGrp="1"/>
          </p:cNvSpPr>
          <p:nvPr/>
        </p:nvSpPr>
        <p:spPr bwMode="auto">
          <a:xfrm>
            <a:off x="3970939" y="8829968"/>
            <a:ext cx="3037840" cy="466434"/>
          </a:xfrm>
          <a:prstGeom prst="rect">
            <a:avLst/>
          </a:prstGeom>
          <a:noFill/>
          <a:ln>
            <a:miter lim="800000"/>
            <a:headEnd/>
            <a:tailEnd/>
          </a:ln>
        </p:spPr>
        <p:txBody>
          <a:bodyPr lIns="93166" tIns="46583" rIns="93166" bIns="46583" anchor="b"/>
          <a:lstStyle/>
          <a:p>
            <a:pPr algn="r">
              <a:defRPr/>
            </a:pPr>
            <a:fld id="{0ED84753-2C50-4575-B188-0380D0DB4027}" type="slidenum">
              <a:rPr lang="en-US" sz="1200"/>
              <a:pPr algn="r">
                <a:defRPr/>
              </a:pPr>
              <a:t>3</a:t>
            </a:fld>
            <a:endParaRPr lang="en-US" sz="1200"/>
          </a:p>
        </p:txBody>
      </p:sp>
    </p:spTree>
    <p:extLst>
      <p:ext uri="{BB962C8B-B14F-4D97-AF65-F5344CB8AC3E}">
        <p14:creationId xmlns:p14="http://schemas.microsoft.com/office/powerpoint/2010/main" val="913878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7" name="Slide Number Placeholder 3"/>
          <p:cNvSpPr txBox="1">
            <a:spLocks noGrp="1"/>
          </p:cNvSpPr>
          <p:nvPr/>
        </p:nvSpPr>
        <p:spPr bwMode="auto">
          <a:xfrm>
            <a:off x="3970939" y="8829968"/>
            <a:ext cx="3037840" cy="466434"/>
          </a:xfrm>
          <a:prstGeom prst="rect">
            <a:avLst/>
          </a:prstGeom>
          <a:noFill/>
          <a:ln>
            <a:miter lim="800000"/>
            <a:headEnd/>
            <a:tailEnd/>
          </a:ln>
        </p:spPr>
        <p:txBody>
          <a:bodyPr lIns="93166" tIns="46583" rIns="93166" bIns="46583" anchor="b"/>
          <a:lstStyle/>
          <a:p>
            <a:pPr algn="r">
              <a:defRPr/>
            </a:pPr>
            <a:fld id="{0ED84753-2C50-4575-B188-0380D0DB4027}" type="slidenum">
              <a:rPr lang="en-US" sz="1200"/>
              <a:pPr algn="r">
                <a:defRPr/>
              </a:pPr>
              <a:t>4</a:t>
            </a:fld>
            <a:endParaRPr lang="en-US" sz="1200"/>
          </a:p>
        </p:txBody>
      </p:sp>
    </p:spTree>
    <p:extLst>
      <p:ext uri="{BB962C8B-B14F-4D97-AF65-F5344CB8AC3E}">
        <p14:creationId xmlns:p14="http://schemas.microsoft.com/office/powerpoint/2010/main" val="40405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7" name="Slide Number Placeholder 3"/>
          <p:cNvSpPr txBox="1">
            <a:spLocks noGrp="1"/>
          </p:cNvSpPr>
          <p:nvPr/>
        </p:nvSpPr>
        <p:spPr bwMode="auto">
          <a:xfrm>
            <a:off x="3970939" y="8829968"/>
            <a:ext cx="3037840" cy="466434"/>
          </a:xfrm>
          <a:prstGeom prst="rect">
            <a:avLst/>
          </a:prstGeom>
          <a:noFill/>
          <a:ln>
            <a:miter lim="800000"/>
            <a:headEnd/>
            <a:tailEnd/>
          </a:ln>
        </p:spPr>
        <p:txBody>
          <a:bodyPr lIns="93166" tIns="46583" rIns="93166" bIns="46583" anchor="b"/>
          <a:lstStyle/>
          <a:p>
            <a:pPr algn="r">
              <a:defRPr/>
            </a:pPr>
            <a:fld id="{DEE3530F-8495-466E-8F8E-47969ECB143F}" type="slidenum">
              <a:rPr lang="en-US" sz="1200"/>
              <a:pPr algn="r">
                <a:defRPr/>
              </a:pPr>
              <a:t>5</a:t>
            </a:fld>
            <a:endParaRPr lang="en-US" sz="1200"/>
          </a:p>
        </p:txBody>
      </p:sp>
    </p:spTree>
    <p:extLst>
      <p:ext uri="{BB962C8B-B14F-4D97-AF65-F5344CB8AC3E}">
        <p14:creationId xmlns:p14="http://schemas.microsoft.com/office/powerpoint/2010/main" val="1140072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412" name="Slide Number Placeholder 3"/>
          <p:cNvSpPr txBox="1">
            <a:spLocks noGrp="1"/>
          </p:cNvSpPr>
          <p:nvPr/>
        </p:nvSpPr>
        <p:spPr bwMode="auto">
          <a:xfrm>
            <a:off x="4008438" y="8893175"/>
            <a:ext cx="30670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36" tIns="46968" rIns="93936" bIns="46968"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55B63808-83FD-4E57-8A81-0AE2D91886C1}" type="slidenum">
              <a:rPr lang="en-US" altLang="en-US" sz="1200"/>
              <a:pPr algn="r" eaLnBrk="1" hangingPunct="1"/>
              <a:t>6</a:t>
            </a:fld>
            <a:endParaRPr lang="en-US" altLang="en-US" sz="1200"/>
          </a:p>
        </p:txBody>
      </p:sp>
    </p:spTree>
    <p:extLst>
      <p:ext uri="{BB962C8B-B14F-4D97-AF65-F5344CB8AC3E}">
        <p14:creationId xmlns:p14="http://schemas.microsoft.com/office/powerpoint/2010/main" val="1276584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6387" name="Slide Number Placeholder 3"/>
          <p:cNvSpPr txBox="1">
            <a:spLocks noGrp="1"/>
          </p:cNvSpPr>
          <p:nvPr/>
        </p:nvSpPr>
        <p:spPr bwMode="auto">
          <a:xfrm>
            <a:off x="4008705" y="8893297"/>
            <a:ext cx="3066733" cy="469779"/>
          </a:xfrm>
          <a:prstGeom prst="rect">
            <a:avLst/>
          </a:prstGeom>
          <a:noFill/>
          <a:ln>
            <a:miter lim="800000"/>
            <a:headEnd/>
            <a:tailEnd/>
          </a:ln>
        </p:spPr>
        <p:txBody>
          <a:bodyPr lIns="93936" tIns="46968" rIns="93936" bIns="46968" anchor="b"/>
          <a:lstStyle/>
          <a:p>
            <a:pPr algn="r">
              <a:defRPr/>
            </a:pPr>
            <a:fld id="{9DC2B864-5243-467A-8D6C-8351DC246237}" type="slidenum">
              <a:rPr lang="en-US" sz="1200"/>
              <a:pPr algn="r">
                <a:defRPr/>
              </a:pPr>
              <a:t>7</a:t>
            </a:fld>
            <a:endParaRPr lang="en-US" sz="1200"/>
          </a:p>
        </p:txBody>
      </p:sp>
    </p:spTree>
    <p:extLst>
      <p:ext uri="{BB962C8B-B14F-4D97-AF65-F5344CB8AC3E}">
        <p14:creationId xmlns:p14="http://schemas.microsoft.com/office/powerpoint/2010/main" val="4048941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460" name="Slide Number Placeholder 3"/>
          <p:cNvSpPr txBox="1">
            <a:spLocks noGrp="1"/>
          </p:cNvSpPr>
          <p:nvPr/>
        </p:nvSpPr>
        <p:spPr bwMode="auto">
          <a:xfrm>
            <a:off x="4008438" y="8893175"/>
            <a:ext cx="30670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36" tIns="46968" rIns="93936" bIns="46968"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1FCAAA8A-94E7-4F93-8181-7452E2216AE3}" type="slidenum">
              <a:rPr lang="en-US" altLang="en-US" sz="1200">
                <a:cs typeface="Arial" panose="020B0604020202020204" pitchFamily="34" charset="0"/>
              </a:rPr>
              <a:pPr algn="r" eaLnBrk="1" hangingPunct="1"/>
              <a:t>8</a:t>
            </a:fld>
            <a:endParaRPr lang="en-US" altLang="en-US" sz="1200">
              <a:cs typeface="Arial" panose="020B0604020202020204" pitchFamily="34" charset="0"/>
            </a:endParaRPr>
          </a:p>
        </p:txBody>
      </p:sp>
    </p:spTree>
    <p:extLst>
      <p:ext uri="{BB962C8B-B14F-4D97-AF65-F5344CB8AC3E}">
        <p14:creationId xmlns:p14="http://schemas.microsoft.com/office/powerpoint/2010/main" val="1127042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69988"/>
            <a:ext cx="4213225" cy="31607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B2E560-5FDE-484D-8669-FA5D648AE71F}" type="slidenum">
              <a:rPr lang="en-US" smtClean="0"/>
              <a:t>9</a:t>
            </a:fld>
            <a:endParaRPr lang="en-US"/>
          </a:p>
        </p:txBody>
      </p:sp>
    </p:spTree>
    <p:extLst>
      <p:ext uri="{BB962C8B-B14F-4D97-AF65-F5344CB8AC3E}">
        <p14:creationId xmlns:p14="http://schemas.microsoft.com/office/powerpoint/2010/main" val="638005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347708-0D27-4374-A085-867F5C8629A6}"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242844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7708-0D27-4374-A085-867F5C8629A6}"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424253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7708-0D27-4374-A085-867F5C8629A6}"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416748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47708-0D27-4374-A085-867F5C8629A6}"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31408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347708-0D27-4374-A085-867F5C8629A6}"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150328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347708-0D27-4374-A085-867F5C8629A6}"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3595338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347708-0D27-4374-A085-867F5C8629A6}" type="datetimeFigureOut">
              <a:rPr lang="en-US" smtClean="0"/>
              <a:t>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464731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347708-0D27-4374-A085-867F5C8629A6}" type="datetimeFigureOut">
              <a:rPr lang="en-US" smtClean="0"/>
              <a:t>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1268176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347708-0D27-4374-A085-867F5C8629A6}" type="datetimeFigureOut">
              <a:rPr lang="en-US" smtClean="0"/>
              <a:t>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3368733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347708-0D27-4374-A085-867F5C8629A6}"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2769042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347708-0D27-4374-A085-867F5C8629A6}"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18D04-7C61-46FA-91CA-D6FA1C8CD4BA}" type="slidenum">
              <a:rPr lang="en-US" smtClean="0"/>
              <a:t>‹#›</a:t>
            </a:fld>
            <a:endParaRPr lang="en-US"/>
          </a:p>
        </p:txBody>
      </p:sp>
    </p:spTree>
    <p:extLst>
      <p:ext uri="{BB962C8B-B14F-4D97-AF65-F5344CB8AC3E}">
        <p14:creationId xmlns:p14="http://schemas.microsoft.com/office/powerpoint/2010/main" val="334088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47708-0D27-4374-A085-867F5C8629A6}" type="datetimeFigureOut">
              <a:rPr lang="en-US" smtClean="0"/>
              <a:t>1/1/2019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818D04-7C61-46FA-91CA-D6FA1C8CD4BA}" type="slidenum">
              <a:rPr lang="en-US" smtClean="0"/>
              <a:t>‹#›</a:t>
            </a:fld>
            <a:endParaRPr lang="en-US"/>
          </a:p>
        </p:txBody>
      </p:sp>
    </p:spTree>
    <p:extLst>
      <p:ext uri="{BB962C8B-B14F-4D97-AF65-F5344CB8AC3E}">
        <p14:creationId xmlns:p14="http://schemas.microsoft.com/office/powerpoint/2010/main" val="4006585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152400" y="6483350"/>
            <a:ext cx="2057400" cy="365125"/>
          </a:xfrm>
        </p:spPr>
        <p:txBody>
          <a:bodyPr/>
          <a:lstStyle/>
          <a:p>
            <a:pPr algn="l">
              <a:defRPr/>
            </a:pPr>
            <a:fld id="{49E7F608-C91E-45BC-96A5-8E42695EC8AC}" type="slidenum">
              <a:rPr lang="en-US"/>
              <a:pPr algn="l">
                <a:defRPr/>
              </a:pPr>
              <a:t>1</a:t>
            </a:fld>
            <a:endParaRPr lang="en-US" dirty="0"/>
          </a:p>
        </p:txBody>
      </p:sp>
      <p:pic>
        <p:nvPicPr>
          <p:cNvPr id="5123" name="Picture 4"/>
          <p:cNvPicPr>
            <a:picLocks noChangeAspect="1" noChangeArrowheads="1"/>
          </p:cNvPicPr>
          <p:nvPr/>
        </p:nvPicPr>
        <p:blipFill>
          <a:blip r:embed="rId3">
            <a:extLst>
              <a:ext uri="{28A0092B-C50C-407E-A947-70E740481C1C}">
                <a14:useLocalDpi xmlns:a14="http://schemas.microsoft.com/office/drawing/2010/main" val="0"/>
              </a:ext>
            </a:extLst>
          </a:blip>
          <a:srcRect t="-16566" b="-16566"/>
          <a:stretch>
            <a:fillRect/>
          </a:stretch>
        </p:blipFill>
        <p:spPr bwMode="auto">
          <a:xfrm>
            <a:off x="8042275" y="5424488"/>
            <a:ext cx="379413" cy="89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t="-13235" b="-13235"/>
          <a:stretch>
            <a:fillRect/>
          </a:stretch>
        </p:blipFill>
        <p:spPr bwMode="auto">
          <a:xfrm>
            <a:off x="8518525" y="5424488"/>
            <a:ext cx="468313"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1" descr="GreatNonprofits"/>
          <p:cNvPicPr>
            <a:picLocks noChangeAspect="1" noChangeArrowheads="1"/>
          </p:cNvPicPr>
          <p:nvPr/>
        </p:nvPicPr>
        <p:blipFill>
          <a:blip r:embed="rId5">
            <a:extLst>
              <a:ext uri="{28A0092B-C50C-407E-A947-70E740481C1C}">
                <a14:useLocalDpi xmlns:a14="http://schemas.microsoft.com/office/drawing/2010/main" val="0"/>
              </a:ext>
            </a:extLst>
          </a:blip>
          <a:srcRect t="-16650" b="-16650"/>
          <a:stretch>
            <a:fillRect/>
          </a:stretch>
        </p:blipFill>
        <p:spPr bwMode="auto">
          <a:xfrm>
            <a:off x="7099300" y="6354763"/>
            <a:ext cx="18875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5314950"/>
            <a:ext cx="9144000" cy="96838"/>
          </a:xfrm>
          <a:prstGeom prst="rect">
            <a:avLst/>
          </a:prstGeom>
          <a:solidFill>
            <a:srgbClr val="5B1F67"/>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127" name="Picture 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12738" y="406400"/>
            <a:ext cx="3306762"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966913" y="1498600"/>
            <a:ext cx="4953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2"/>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95325" y="5637213"/>
            <a:ext cx="5848350" cy="887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060700" y="73025"/>
            <a:ext cx="332422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2384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9144000" cy="1096963"/>
          </a:xfrm>
          <a:prstGeom prst="rect">
            <a:avLst/>
          </a:prstGeom>
          <a:solidFill>
            <a:srgbClr val="5B1F67"/>
          </a:solidFill>
          <a:ln w="12700" algn="ctr">
            <a:solidFill>
              <a:srgbClr val="41719C"/>
            </a:solidFill>
            <a:miter lim="800000"/>
            <a:headEnd/>
            <a:tailEnd/>
          </a:ln>
        </p:spPr>
        <p:txBody>
          <a:bodyPr anchor="ctr"/>
          <a:lstStyle/>
          <a:p>
            <a:pPr algn="ctr"/>
            <a:r>
              <a:rPr lang="en-US" sz="4000" dirty="0" smtClean="0">
                <a:solidFill>
                  <a:srgbClr val="FFFFFF"/>
                </a:solidFill>
              </a:rPr>
              <a:t>The Case for Helping Families Adopt</a:t>
            </a:r>
            <a:endParaRPr lang="en-US" sz="4000" dirty="0">
              <a:solidFill>
                <a:srgbClr val="FFFFFF"/>
              </a:solidFill>
            </a:endParaRPr>
          </a:p>
        </p:txBody>
      </p:sp>
      <p:sp>
        <p:nvSpPr>
          <p:cNvPr id="18" name="Slide Number Placeholder 5"/>
          <p:cNvSpPr txBox="1">
            <a:spLocks noGrp="1"/>
          </p:cNvSpPr>
          <p:nvPr/>
        </p:nvSpPr>
        <p:spPr>
          <a:xfrm>
            <a:off x="133350" y="6492875"/>
            <a:ext cx="2057400" cy="365125"/>
          </a:xfrm>
          <a:prstGeom prst="rect">
            <a:avLst/>
          </a:prstGeom>
          <a:noFill/>
        </p:spPr>
        <p:txBody>
          <a:bodyPr anchor="ctr"/>
          <a:lstStyle/>
          <a:p>
            <a:pPr fontAlgn="auto">
              <a:spcBef>
                <a:spcPts val="0"/>
              </a:spcBef>
              <a:spcAft>
                <a:spcPts val="0"/>
              </a:spcAft>
              <a:defRPr/>
            </a:pPr>
            <a:fld id="{CBE48DD5-36D8-42D7-8F38-6A2EF5170AD8}" type="slidenum">
              <a:rPr lang="en-US" sz="1200">
                <a:solidFill>
                  <a:schemeClr val="tx1">
                    <a:tint val="75000"/>
                  </a:schemeClr>
                </a:solidFill>
                <a:latin typeface="+mn-lt"/>
                <a:cs typeface="+mn-cs"/>
              </a:rPr>
              <a:pPr fontAlgn="auto">
                <a:spcBef>
                  <a:spcPts val="0"/>
                </a:spcBef>
                <a:spcAft>
                  <a:spcPts val="0"/>
                </a:spcAft>
                <a:defRPr/>
              </a:pPr>
              <a:t>2</a:t>
            </a:fld>
            <a:endParaRPr lang="en-US" sz="1200" dirty="0">
              <a:solidFill>
                <a:schemeClr val="tx1">
                  <a:tint val="75000"/>
                </a:schemeClr>
              </a:solidFill>
              <a:latin typeface="+mn-lt"/>
              <a:cs typeface="+mn-cs"/>
            </a:endParaRPr>
          </a:p>
        </p:txBody>
      </p:sp>
      <p:sp>
        <p:nvSpPr>
          <p:cNvPr id="15365" name="Content Placeholder 8"/>
          <p:cNvSpPr>
            <a:spLocks noGrp="1"/>
          </p:cNvSpPr>
          <p:nvPr>
            <p:ph idx="1"/>
          </p:nvPr>
        </p:nvSpPr>
        <p:spPr>
          <a:xfrm>
            <a:off x="133350" y="1336984"/>
            <a:ext cx="8830101" cy="3630294"/>
          </a:xfrm>
        </p:spPr>
        <p:txBody>
          <a:bodyPr>
            <a:normAutofit fontScale="92500" lnSpcReduction="10000"/>
          </a:bodyPr>
          <a:lstStyle/>
          <a:p>
            <a:pPr marL="0" indent="0" defTabSz="228600">
              <a:lnSpc>
                <a:spcPct val="80000"/>
              </a:lnSpc>
              <a:buClr>
                <a:srgbClr val="969696"/>
              </a:buClr>
              <a:buSzPct val="90000"/>
              <a:buNone/>
            </a:pPr>
            <a:r>
              <a:rPr lang="en-US" sz="2100" dirty="0"/>
              <a:t>153,000,000 children worldwide and 400,000 in the U.S. are growing up without families.</a:t>
            </a:r>
          </a:p>
          <a:p>
            <a:pPr marL="0" indent="0" defTabSz="228600">
              <a:lnSpc>
                <a:spcPct val="80000"/>
              </a:lnSpc>
              <a:buClr>
                <a:srgbClr val="969696"/>
              </a:buClr>
              <a:buSzPct val="90000"/>
              <a:buFont typeface="Wingdings" pitchFamily="2" charset="2"/>
              <a:buChar char="§"/>
            </a:pPr>
            <a:r>
              <a:rPr lang="en-US" sz="2100" dirty="0"/>
              <a:t>  18 million children overseas and 25% of the children in foster care need a family </a:t>
            </a:r>
            <a:r>
              <a:rPr lang="en-US" sz="2100" b="1" dirty="0"/>
              <a:t>right now</a:t>
            </a:r>
          </a:p>
          <a:p>
            <a:pPr marL="0" indent="0" defTabSz="228600">
              <a:lnSpc>
                <a:spcPct val="80000"/>
              </a:lnSpc>
              <a:buClr>
                <a:srgbClr val="969696"/>
              </a:buClr>
              <a:buSzPct val="90000"/>
              <a:buFont typeface="Wingdings" pitchFamily="2" charset="2"/>
              <a:buChar char="§"/>
            </a:pPr>
            <a:r>
              <a:rPr lang="en-US" sz="2100" b="1" dirty="0"/>
              <a:t>  </a:t>
            </a:r>
            <a:r>
              <a:rPr lang="en-US" sz="2100" dirty="0"/>
              <a:t>Given 250,000 adoptions a year the  </a:t>
            </a:r>
            <a:r>
              <a:rPr lang="en-US" sz="2100" b="1" u="sng" dirty="0"/>
              <a:t>probability of being adopted is</a:t>
            </a:r>
            <a:r>
              <a:rPr lang="en-US" sz="2100" u="sng" dirty="0"/>
              <a:t> </a:t>
            </a:r>
            <a:r>
              <a:rPr lang="en-US" sz="2100" b="1" u="sng" dirty="0"/>
              <a:t>only</a:t>
            </a:r>
            <a:r>
              <a:rPr lang="en-US" sz="2100" u="sng" dirty="0"/>
              <a:t> </a:t>
            </a:r>
            <a:r>
              <a:rPr lang="en-US" sz="2100" b="1" u="sng" dirty="0"/>
              <a:t>1½ %</a:t>
            </a:r>
          </a:p>
          <a:p>
            <a:pPr marL="0" indent="0" defTabSz="228600">
              <a:lnSpc>
                <a:spcPct val="80000"/>
              </a:lnSpc>
              <a:buClr>
                <a:srgbClr val="969696"/>
              </a:buClr>
              <a:buSzPct val="90000"/>
              <a:buNone/>
            </a:pPr>
            <a:endParaRPr lang="en-US" sz="1400" b="1" dirty="0" smtClean="0"/>
          </a:p>
          <a:p>
            <a:pPr marL="0" indent="0" defTabSz="228600">
              <a:lnSpc>
                <a:spcPct val="80000"/>
              </a:lnSpc>
              <a:buClr>
                <a:srgbClr val="969696"/>
              </a:buClr>
              <a:buSzPct val="90000"/>
              <a:buNone/>
            </a:pPr>
            <a:r>
              <a:rPr lang="en-US" sz="2100" dirty="0" smtClean="0"/>
              <a:t>The odds are stacked against the child who grows up without a family:</a:t>
            </a:r>
          </a:p>
          <a:p>
            <a:pPr marL="0" indent="0" defTabSz="228600">
              <a:lnSpc>
                <a:spcPct val="80000"/>
              </a:lnSpc>
              <a:buClr>
                <a:srgbClr val="969696"/>
              </a:buClr>
              <a:buSzPct val="90000"/>
              <a:buNone/>
            </a:pPr>
            <a:r>
              <a:rPr lang="en-US" sz="1900" dirty="0" smtClean="0"/>
              <a:t>		</a:t>
            </a:r>
            <a:r>
              <a:rPr lang="en-US" sz="1900" u="sng" dirty="0" smtClean="0"/>
              <a:t>In the U.S:</a:t>
            </a:r>
          </a:p>
          <a:p>
            <a:pPr lvl="1"/>
            <a:r>
              <a:rPr lang="en-US" sz="1900" dirty="0"/>
              <a:t>25% </a:t>
            </a:r>
            <a:r>
              <a:rPr lang="en-US" sz="1900" dirty="0" smtClean="0"/>
              <a:t>will </a:t>
            </a:r>
            <a:r>
              <a:rPr lang="en-US" sz="1900" dirty="0"/>
              <a:t>experience </a:t>
            </a:r>
            <a:r>
              <a:rPr lang="en-US" sz="1900" dirty="0" smtClean="0"/>
              <a:t>mental illness</a:t>
            </a:r>
            <a:endParaRPr lang="en-US" sz="1900" dirty="0"/>
          </a:p>
          <a:p>
            <a:pPr lvl="1"/>
            <a:r>
              <a:rPr lang="en-US" sz="1900" dirty="0"/>
              <a:t>Less than 3% will earn a college degree</a:t>
            </a:r>
          </a:p>
          <a:p>
            <a:pPr lvl="1"/>
            <a:r>
              <a:rPr lang="en-US" sz="1900" dirty="0"/>
              <a:t>20% will be homeless after age </a:t>
            </a:r>
            <a:r>
              <a:rPr lang="en-US" sz="1900" dirty="0" smtClean="0"/>
              <a:t>18</a:t>
            </a:r>
          </a:p>
          <a:p>
            <a:pPr lvl="1"/>
            <a:r>
              <a:rPr lang="en-US" sz="1900" dirty="0" smtClean="0"/>
              <a:t>50% will be unemployed at age 24</a:t>
            </a:r>
            <a:endParaRPr lang="en-US" sz="1900" dirty="0"/>
          </a:p>
          <a:p>
            <a:pPr defTabSz="228600">
              <a:lnSpc>
                <a:spcPct val="80000"/>
              </a:lnSpc>
              <a:buClr>
                <a:srgbClr val="969696"/>
              </a:buClr>
              <a:buSzPct val="90000"/>
            </a:pPr>
            <a:endParaRPr lang="en-US" sz="1800" dirty="0" smtClean="0"/>
          </a:p>
        </p:txBody>
      </p:sp>
      <p:pic>
        <p:nvPicPr>
          <p:cNvPr id="10" name="Picture 10"/>
          <p:cNvPicPr>
            <a:picLocks noChangeAspect="1"/>
          </p:cNvPicPr>
          <p:nvPr/>
        </p:nvPicPr>
        <p:blipFill>
          <a:blip r:embed="rId3"/>
          <a:srcRect/>
          <a:stretch>
            <a:fillRect/>
          </a:stretch>
        </p:blipFill>
        <p:spPr bwMode="auto">
          <a:xfrm rot="-1167586">
            <a:off x="4494108" y="5170197"/>
            <a:ext cx="3548957" cy="1017870"/>
          </a:xfrm>
          <a:prstGeom prst="rect">
            <a:avLst/>
          </a:prstGeom>
          <a:noFill/>
          <a:ln w="9525">
            <a:solidFill>
              <a:schemeClr val="tx1"/>
            </a:solidFill>
            <a:prstDash val="dashDot"/>
            <a:miter lim="800000"/>
            <a:headEnd/>
            <a:tailEnd/>
          </a:ln>
        </p:spPr>
      </p:pic>
      <p:sp>
        <p:nvSpPr>
          <p:cNvPr id="2" name="TextBox 1"/>
          <p:cNvSpPr txBox="1"/>
          <p:nvPr/>
        </p:nvSpPr>
        <p:spPr>
          <a:xfrm>
            <a:off x="777922" y="4848132"/>
            <a:ext cx="3794078" cy="1323439"/>
          </a:xfrm>
          <a:prstGeom prst="rect">
            <a:avLst/>
          </a:prstGeom>
          <a:noFill/>
        </p:spPr>
        <p:txBody>
          <a:bodyPr wrap="square" rtlCol="0">
            <a:spAutoFit/>
          </a:bodyPr>
          <a:lstStyle/>
          <a:p>
            <a:r>
              <a:rPr lang="en-US" sz="2000" b="1" dirty="0" smtClean="0"/>
              <a:t>Yet, there are thousands of families who would adopt if the financial barriers to adoption were lower.</a:t>
            </a:r>
            <a:endParaRPr lang="en-US" sz="2000" b="1" dirty="0"/>
          </a:p>
        </p:txBody>
      </p:sp>
      <p:sp>
        <p:nvSpPr>
          <p:cNvPr id="3" name="TextBox 2"/>
          <p:cNvSpPr txBox="1"/>
          <p:nvPr/>
        </p:nvSpPr>
        <p:spPr>
          <a:xfrm>
            <a:off x="4139535" y="3250794"/>
            <a:ext cx="4258101" cy="1477328"/>
          </a:xfrm>
          <a:prstGeom prst="rect">
            <a:avLst/>
          </a:prstGeom>
          <a:noFill/>
        </p:spPr>
        <p:txBody>
          <a:bodyPr wrap="square" rtlCol="0">
            <a:spAutoFit/>
          </a:bodyPr>
          <a:lstStyle/>
          <a:p>
            <a:pPr lvl="1"/>
            <a:r>
              <a:rPr lang="en-US" u="sng" dirty="0" smtClean="0"/>
              <a:t>Overseas:</a:t>
            </a:r>
          </a:p>
          <a:p>
            <a:pPr marL="742950" lvl="1" indent="-285750">
              <a:buFont typeface="Arial" panose="020B0604020202020204" pitchFamily="34" charset="0"/>
              <a:buChar char="•"/>
            </a:pPr>
            <a:r>
              <a:rPr lang="en-US" dirty="0" smtClean="0"/>
              <a:t>Developmental delays due to lack of attention and nutrition</a:t>
            </a:r>
            <a:endParaRPr lang="en-US" dirty="0"/>
          </a:p>
          <a:p>
            <a:pPr marL="742950" lvl="1" indent="-285750">
              <a:buFont typeface="Arial" panose="020B0604020202020204" pitchFamily="34" charset="0"/>
              <a:buChar char="•"/>
            </a:pPr>
            <a:r>
              <a:rPr lang="en-US" dirty="0" smtClean="0"/>
              <a:t>Likely victims of sex trafficking and trade </a:t>
            </a:r>
            <a:r>
              <a:rPr lang="en-US" dirty="0"/>
              <a:t>and guerilla militia activities</a:t>
            </a:r>
          </a:p>
        </p:txBody>
      </p:sp>
    </p:spTree>
    <p:extLst>
      <p:ext uri="{BB962C8B-B14F-4D97-AF65-F5344CB8AC3E}">
        <p14:creationId xmlns:p14="http://schemas.microsoft.com/office/powerpoint/2010/main" val="1874972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9144000" cy="1096963"/>
          </a:xfrm>
          <a:prstGeom prst="rect">
            <a:avLst/>
          </a:prstGeom>
          <a:solidFill>
            <a:srgbClr val="5B1F67"/>
          </a:solidFill>
          <a:ln w="12700" algn="ctr">
            <a:solidFill>
              <a:srgbClr val="41719C"/>
            </a:solidFill>
            <a:miter lim="800000"/>
            <a:headEnd/>
            <a:tailEnd/>
          </a:ln>
        </p:spPr>
        <p:txBody>
          <a:bodyPr anchor="ctr"/>
          <a:lstStyle/>
          <a:p>
            <a:pPr algn="ctr"/>
            <a:r>
              <a:rPr lang="en-US" sz="3200" dirty="0" smtClean="0">
                <a:solidFill>
                  <a:srgbClr val="FFFFFF"/>
                </a:solidFill>
              </a:rPr>
              <a:t>Gift of Adoption Grants Transform the Lives of Parentless Children</a:t>
            </a:r>
            <a:endParaRPr lang="en-US" sz="3200" dirty="0">
              <a:solidFill>
                <a:srgbClr val="FFFFFF"/>
              </a:solidFill>
            </a:endParaRPr>
          </a:p>
        </p:txBody>
      </p:sp>
      <p:sp>
        <p:nvSpPr>
          <p:cNvPr id="18" name="Slide Number Placeholder 5"/>
          <p:cNvSpPr txBox="1">
            <a:spLocks noGrp="1"/>
          </p:cNvSpPr>
          <p:nvPr/>
        </p:nvSpPr>
        <p:spPr>
          <a:xfrm>
            <a:off x="133350" y="6492875"/>
            <a:ext cx="2057400" cy="365125"/>
          </a:xfrm>
          <a:prstGeom prst="rect">
            <a:avLst/>
          </a:prstGeom>
          <a:noFill/>
        </p:spPr>
        <p:txBody>
          <a:bodyPr anchor="ctr"/>
          <a:lstStyle/>
          <a:p>
            <a:pPr fontAlgn="auto">
              <a:spcBef>
                <a:spcPts val="0"/>
              </a:spcBef>
              <a:spcAft>
                <a:spcPts val="0"/>
              </a:spcAft>
              <a:defRPr/>
            </a:pPr>
            <a:fld id="{CBE48DD5-36D8-42D7-8F38-6A2EF5170AD8}" type="slidenum">
              <a:rPr lang="en-US" sz="1200">
                <a:solidFill>
                  <a:schemeClr val="tx1">
                    <a:tint val="75000"/>
                  </a:schemeClr>
                </a:solidFill>
                <a:latin typeface="+mn-lt"/>
                <a:cs typeface="+mn-cs"/>
              </a:rPr>
              <a:pPr fontAlgn="auto">
                <a:spcBef>
                  <a:spcPts val="0"/>
                </a:spcBef>
                <a:spcAft>
                  <a:spcPts val="0"/>
                </a:spcAft>
                <a:defRPr/>
              </a:pPr>
              <a:t>3</a:t>
            </a:fld>
            <a:endParaRPr lang="en-US" sz="1200" dirty="0">
              <a:solidFill>
                <a:schemeClr val="tx1">
                  <a:tint val="75000"/>
                </a:schemeClr>
              </a:solidFill>
              <a:latin typeface="+mn-lt"/>
              <a:cs typeface="+mn-cs"/>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6058" y="2696386"/>
            <a:ext cx="1247685" cy="1442636"/>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97593" y="2560215"/>
            <a:ext cx="1718807" cy="1714978"/>
          </a:xfrm>
          <a:prstGeom prst="rect">
            <a:avLst/>
          </a:prstGeom>
        </p:spPr>
      </p:pic>
      <p:sp>
        <p:nvSpPr>
          <p:cNvPr id="31" name="TextBox 30"/>
          <p:cNvSpPr txBox="1"/>
          <p:nvPr/>
        </p:nvSpPr>
        <p:spPr>
          <a:xfrm>
            <a:off x="835477" y="4386387"/>
            <a:ext cx="7330216" cy="1938992"/>
          </a:xfrm>
          <a:prstGeom prst="rect">
            <a:avLst/>
          </a:prstGeom>
          <a:noFill/>
        </p:spPr>
        <p:txBody>
          <a:bodyPr wrap="square" rtlCol="0">
            <a:spAutoFit/>
          </a:bodyPr>
          <a:lstStyle/>
          <a:p>
            <a:r>
              <a:rPr lang="en-US" sz="2400" b="1" dirty="0" smtClean="0">
                <a:solidFill>
                  <a:srgbClr val="FF0000"/>
                </a:solidFill>
              </a:rPr>
              <a:t>OUR PRIORITIES:</a:t>
            </a:r>
          </a:p>
          <a:p>
            <a:pPr marL="342900" indent="-342900">
              <a:buFont typeface="Arial" panose="020B0604020202020204" pitchFamily="34" charset="0"/>
              <a:buChar char="•"/>
            </a:pPr>
            <a:r>
              <a:rPr lang="en-US" sz="2400" b="1" dirty="0" smtClean="0"/>
              <a:t>Children destined for foster care placement</a:t>
            </a:r>
          </a:p>
          <a:p>
            <a:pPr marL="342900" indent="-342900">
              <a:buFont typeface="Arial" panose="020B0604020202020204" pitchFamily="34" charset="0"/>
              <a:buChar char="•"/>
            </a:pPr>
            <a:r>
              <a:rPr lang="en-US" sz="2400" b="1" dirty="0" smtClean="0"/>
              <a:t>Keeping siblings together</a:t>
            </a:r>
          </a:p>
          <a:p>
            <a:pPr marL="342900" indent="-342900">
              <a:buFont typeface="Arial" panose="020B0604020202020204" pitchFamily="34" charset="0"/>
              <a:buChar char="•"/>
            </a:pPr>
            <a:r>
              <a:rPr lang="en-US" sz="2400" b="1" dirty="0" smtClean="0"/>
              <a:t>Children with medical needs</a:t>
            </a:r>
          </a:p>
          <a:p>
            <a:pPr marL="342900" indent="-342900">
              <a:buFont typeface="Arial" panose="020B0604020202020204" pitchFamily="34" charset="0"/>
              <a:buChar char="•"/>
            </a:pPr>
            <a:r>
              <a:rPr lang="en-US" sz="2400" b="1" dirty="0" smtClean="0"/>
              <a:t>Children aging out of an orphanage or care system</a:t>
            </a:r>
            <a:endParaRPr lang="en-US" sz="2400" b="1" dirty="0"/>
          </a:p>
        </p:txBody>
      </p:sp>
      <p:pic>
        <p:nvPicPr>
          <p:cNvPr id="16" name="Picture 2" descr="GOA_logo"/>
          <p:cNvPicPr>
            <a:picLocks noChangeAspect="1" noChangeArrowheads="1"/>
          </p:cNvPicPr>
          <p:nvPr/>
        </p:nvPicPr>
        <p:blipFill>
          <a:blip r:embed="rId5"/>
          <a:srcRect l="1588" r="-1363"/>
          <a:stretch>
            <a:fillRect/>
          </a:stretch>
        </p:blipFill>
        <p:spPr bwMode="auto">
          <a:xfrm>
            <a:off x="2947987" y="2837661"/>
            <a:ext cx="1624013" cy="798512"/>
          </a:xfrm>
          <a:prstGeom prst="rect">
            <a:avLst/>
          </a:prstGeom>
          <a:noFill/>
          <a:ln w="9525">
            <a:noFill/>
            <a:miter lim="800000"/>
            <a:headEnd/>
            <a:tailEnd/>
          </a:ln>
        </p:spPr>
      </p:pic>
      <p:sp>
        <p:nvSpPr>
          <p:cNvPr id="2" name="Rectangle 1"/>
          <p:cNvSpPr/>
          <p:nvPr/>
        </p:nvSpPr>
        <p:spPr>
          <a:xfrm>
            <a:off x="471320" y="1248693"/>
            <a:ext cx="8317838" cy="1200329"/>
          </a:xfrm>
          <a:prstGeom prst="rect">
            <a:avLst/>
          </a:prstGeom>
        </p:spPr>
        <p:txBody>
          <a:bodyPr wrap="square">
            <a:spAutoFit/>
          </a:bodyPr>
          <a:lstStyle/>
          <a:p>
            <a:r>
              <a:rPr lang="en-US" sz="2400" b="1" dirty="0"/>
              <a:t>Gift of Adoption Fund provides the final funds to complete the adoption process, uniting more children with safe, permanent and loving families.</a:t>
            </a:r>
            <a:endParaRPr lang="en-US" sz="2400" dirty="0"/>
          </a:p>
        </p:txBody>
      </p:sp>
      <p:sp>
        <p:nvSpPr>
          <p:cNvPr id="3" name="TextBox 2"/>
          <p:cNvSpPr txBox="1"/>
          <p:nvPr/>
        </p:nvSpPr>
        <p:spPr>
          <a:xfrm>
            <a:off x="6741994" y="2867585"/>
            <a:ext cx="2047164" cy="738664"/>
          </a:xfrm>
          <a:prstGeom prst="rect">
            <a:avLst/>
          </a:prstGeom>
          <a:noFill/>
        </p:spPr>
        <p:txBody>
          <a:bodyPr wrap="square" rtlCol="0">
            <a:spAutoFit/>
          </a:bodyPr>
          <a:lstStyle/>
          <a:p>
            <a:r>
              <a:rPr lang="en-US" sz="1400" dirty="0" smtClean="0"/>
              <a:t>Jonas, adopted by teachers Alisha and Erik of Kaysville, Vermont</a:t>
            </a:r>
            <a:endParaRPr lang="en-US" sz="1400" dirty="0"/>
          </a:p>
        </p:txBody>
      </p:sp>
    </p:spTree>
    <p:extLst>
      <p:ext uri="{BB962C8B-B14F-4D97-AF65-F5344CB8AC3E}">
        <p14:creationId xmlns:p14="http://schemas.microsoft.com/office/powerpoint/2010/main" val="3513260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9144000" cy="1096963"/>
          </a:xfrm>
          <a:prstGeom prst="rect">
            <a:avLst/>
          </a:prstGeom>
          <a:solidFill>
            <a:srgbClr val="5B1F67"/>
          </a:solidFill>
          <a:ln w="12700" algn="ctr">
            <a:solidFill>
              <a:srgbClr val="41719C"/>
            </a:solidFill>
            <a:miter lim="800000"/>
            <a:headEnd/>
            <a:tailEnd/>
          </a:ln>
        </p:spPr>
        <p:txBody>
          <a:bodyPr anchor="ctr"/>
          <a:lstStyle/>
          <a:p>
            <a:pPr algn="ctr"/>
            <a:r>
              <a:rPr lang="en-US" sz="4000" dirty="0" smtClean="0">
                <a:solidFill>
                  <a:srgbClr val="FFFFFF"/>
                </a:solidFill>
              </a:rPr>
              <a:t>22 Years of Experience with Unique Position </a:t>
            </a:r>
            <a:endParaRPr lang="en-US" sz="4000" dirty="0">
              <a:solidFill>
                <a:srgbClr val="FFFFFF"/>
              </a:solidFill>
            </a:endParaRPr>
          </a:p>
        </p:txBody>
      </p:sp>
      <p:sp>
        <p:nvSpPr>
          <p:cNvPr id="18" name="Slide Number Placeholder 5"/>
          <p:cNvSpPr txBox="1">
            <a:spLocks noGrp="1"/>
          </p:cNvSpPr>
          <p:nvPr/>
        </p:nvSpPr>
        <p:spPr>
          <a:xfrm>
            <a:off x="133350" y="6492875"/>
            <a:ext cx="2057400" cy="365125"/>
          </a:xfrm>
          <a:prstGeom prst="rect">
            <a:avLst/>
          </a:prstGeom>
          <a:noFill/>
        </p:spPr>
        <p:txBody>
          <a:bodyPr anchor="ctr"/>
          <a:lstStyle/>
          <a:p>
            <a:pPr fontAlgn="auto">
              <a:spcBef>
                <a:spcPts val="0"/>
              </a:spcBef>
              <a:spcAft>
                <a:spcPts val="0"/>
              </a:spcAft>
              <a:defRPr/>
            </a:pPr>
            <a:fld id="{CBE48DD5-36D8-42D7-8F38-6A2EF5170AD8}" type="slidenum">
              <a:rPr lang="en-US" sz="1200">
                <a:solidFill>
                  <a:schemeClr val="tx1">
                    <a:tint val="75000"/>
                  </a:schemeClr>
                </a:solidFill>
                <a:latin typeface="+mn-lt"/>
                <a:cs typeface="+mn-cs"/>
              </a:rPr>
              <a:pPr fontAlgn="auto">
                <a:spcBef>
                  <a:spcPts val="0"/>
                </a:spcBef>
                <a:spcAft>
                  <a:spcPts val="0"/>
                </a:spcAft>
                <a:defRPr/>
              </a:pPr>
              <a:t>4</a:t>
            </a:fld>
            <a:endParaRPr lang="en-US" sz="1200" dirty="0">
              <a:solidFill>
                <a:schemeClr val="tx1">
                  <a:tint val="75000"/>
                </a:schemeClr>
              </a:solidFill>
              <a:latin typeface="+mn-lt"/>
              <a:cs typeface="+mn-cs"/>
            </a:endParaRPr>
          </a:p>
        </p:txBody>
      </p:sp>
      <p:sp>
        <p:nvSpPr>
          <p:cNvPr id="2" name="Rectangle 1"/>
          <p:cNvSpPr/>
          <p:nvPr/>
        </p:nvSpPr>
        <p:spPr>
          <a:xfrm>
            <a:off x="-145143" y="1628127"/>
            <a:ext cx="5234548" cy="4801314"/>
          </a:xfrm>
          <a:prstGeom prst="rect">
            <a:avLst/>
          </a:prstGeom>
        </p:spPr>
        <p:txBody>
          <a:bodyPr wrap="square">
            <a:spAutoFit/>
          </a:bodyPr>
          <a:lstStyle/>
          <a:p>
            <a:pPr marL="742950" lvl="1" indent="-285750">
              <a:buFont typeface="Arial" panose="020B0604020202020204" pitchFamily="34" charset="0"/>
              <a:buChar char="•"/>
            </a:pPr>
            <a:r>
              <a:rPr lang="en-US" dirty="0" smtClean="0"/>
              <a:t>Since </a:t>
            </a:r>
            <a:r>
              <a:rPr lang="en-US" dirty="0"/>
              <a:t>1996, </a:t>
            </a:r>
            <a:r>
              <a:rPr lang="en-US" dirty="0" smtClean="0"/>
              <a:t>Gift of Adoption has provided $7.8 </a:t>
            </a:r>
            <a:r>
              <a:rPr lang="en-US" dirty="0"/>
              <a:t>million in grants to help over </a:t>
            </a:r>
            <a:r>
              <a:rPr lang="en-US" dirty="0" smtClean="0"/>
              <a:t>2,650 children</a:t>
            </a:r>
          </a:p>
          <a:p>
            <a:pPr lvl="1"/>
            <a:endParaRPr lang="en-US" dirty="0"/>
          </a:p>
          <a:p>
            <a:pPr marL="742950" lvl="1" indent="-285750">
              <a:buFont typeface="Arial" panose="020B0604020202020204" pitchFamily="34" charset="0"/>
              <a:buChar char="•"/>
            </a:pPr>
            <a:r>
              <a:rPr lang="en-US" dirty="0" smtClean="0"/>
              <a:t>Most </a:t>
            </a:r>
            <a:r>
              <a:rPr lang="en-US" dirty="0"/>
              <a:t>visible adoption funding </a:t>
            </a:r>
            <a:r>
              <a:rPr lang="en-US" dirty="0" smtClean="0"/>
              <a:t>charity with volunteer led chapters in 22 states</a:t>
            </a:r>
            <a:endParaRPr lang="en-US" dirty="0"/>
          </a:p>
          <a:p>
            <a:pPr marL="1200150" lvl="2" indent="-285750">
              <a:buFont typeface="Arial" panose="020B0604020202020204" pitchFamily="34" charset="0"/>
              <a:buChar char="•"/>
            </a:pPr>
            <a:r>
              <a:rPr lang="en-US" dirty="0"/>
              <a:t>2</a:t>
            </a:r>
            <a:r>
              <a:rPr lang="en-US" dirty="0" smtClean="0"/>
              <a:t>50 board members and volunteers </a:t>
            </a:r>
          </a:p>
          <a:p>
            <a:pPr marL="1200150" lvl="2" indent="-285750">
              <a:buFont typeface="Arial" panose="020B0604020202020204" pitchFamily="34" charset="0"/>
              <a:buChar char="•"/>
            </a:pPr>
            <a:r>
              <a:rPr lang="en-US" dirty="0" smtClean="0"/>
              <a:t>3,000 donors</a:t>
            </a:r>
          </a:p>
          <a:p>
            <a:pPr lvl="2"/>
            <a:endParaRPr lang="en-US" dirty="0" smtClean="0"/>
          </a:p>
          <a:p>
            <a:pPr marL="742950" lvl="1" indent="-285750">
              <a:buFont typeface="Arial" panose="020B0604020202020204" pitchFamily="34" charset="0"/>
              <a:buChar char="•"/>
            </a:pPr>
            <a:r>
              <a:rPr lang="en-US" dirty="0" smtClean="0"/>
              <a:t>Solid partnerships with accredited adoption agencies and adoption lawyers nationwide</a:t>
            </a:r>
          </a:p>
          <a:p>
            <a:pPr lvl="1"/>
            <a:endParaRPr lang="en-US" dirty="0" smtClean="0"/>
          </a:p>
          <a:p>
            <a:pPr marL="742950" lvl="1" indent="-285750">
              <a:buFont typeface="Arial" panose="020B0604020202020204" pitchFamily="34" charset="0"/>
              <a:buChar char="•"/>
            </a:pPr>
            <a:r>
              <a:rPr lang="en-US" dirty="0"/>
              <a:t>Grants are awarded without regard to religion, race, sexual orientation, marital status, etc</a:t>
            </a:r>
            <a:r>
              <a:rPr lang="en-US" dirty="0" smtClean="0"/>
              <a:t>.</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Grants of up to $15,000 awarded monthly.</a:t>
            </a:r>
          </a:p>
        </p:txBody>
      </p:sp>
      <p:sp>
        <p:nvSpPr>
          <p:cNvPr id="4" name="TextBox 3"/>
          <p:cNvSpPr txBox="1"/>
          <p:nvPr/>
        </p:nvSpPr>
        <p:spPr>
          <a:xfrm>
            <a:off x="6025318" y="1717995"/>
            <a:ext cx="2102419" cy="646331"/>
          </a:xfrm>
          <a:prstGeom prst="rect">
            <a:avLst/>
          </a:prstGeom>
          <a:noFill/>
        </p:spPr>
        <p:txBody>
          <a:bodyPr wrap="square" rtlCol="0">
            <a:spAutoFit/>
          </a:bodyPr>
          <a:lstStyle/>
          <a:p>
            <a:pPr algn="ctr"/>
            <a:r>
              <a:rPr lang="en-US" b="1" dirty="0" smtClean="0"/>
              <a:t>GOA Chapter Map</a:t>
            </a:r>
          </a:p>
          <a:p>
            <a:pPr algn="ctr"/>
            <a:r>
              <a:rPr lang="en-US" b="1" dirty="0" smtClean="0"/>
              <a:t>December 2018</a:t>
            </a:r>
            <a:endParaRPr lang="en-US" b="1" dirty="0"/>
          </a:p>
        </p:txBody>
      </p:sp>
      <p:pic>
        <p:nvPicPr>
          <p:cNvPr id="1026"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42170" y="2485947"/>
            <a:ext cx="3668713"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3"/>
          <p:cNvSpPr txBox="1">
            <a:spLocks noChangeArrowheads="1"/>
          </p:cNvSpPr>
          <p:nvPr/>
        </p:nvSpPr>
        <p:spPr bwMode="auto">
          <a:xfrm>
            <a:off x="6996630" y="4703068"/>
            <a:ext cx="1460500" cy="70824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buClrTx/>
              <a:buSzTx/>
              <a:buFontTx/>
              <a:buNone/>
              <a:tabLst/>
            </a:pPr>
            <a:r>
              <a:rPr kumimoji="0" lang="en-US" altLang="en-US" sz="1000" b="0" i="0" u="none" strike="noStrike" cap="none" normalizeH="0" baseline="0" dirty="0" smtClean="0">
                <a:ln>
                  <a:noFill/>
                </a:ln>
                <a:solidFill>
                  <a:schemeClr val="tx1"/>
                </a:solidFill>
                <a:effectLst/>
                <a:latin typeface="Calibri" panose="020F0502020204030204" pitchFamily="34" charset="0"/>
              </a:rPr>
              <a:t>Purple:  Current chapter</a:t>
            </a:r>
          </a:p>
          <a:p>
            <a:pPr marL="0" marR="0" lvl="0" indent="0" algn="l" defTabSz="914400" rtl="0" eaLnBrk="0" fontAlgn="base" latinLnBrk="0" hangingPunct="0">
              <a:lnSpc>
                <a:spcPct val="100000"/>
              </a:lnSpc>
              <a:spcBef>
                <a:spcPct val="0"/>
              </a:spcBef>
              <a:buClrTx/>
              <a:buSzTx/>
              <a:buFontTx/>
              <a:buNone/>
              <a:tabLst/>
            </a:pPr>
            <a:r>
              <a:rPr kumimoji="0" lang="en-US" altLang="en-US" sz="1000" b="0" i="0" u="none" strike="noStrike" cap="none" normalizeH="0" baseline="0" dirty="0" smtClean="0">
                <a:ln>
                  <a:noFill/>
                </a:ln>
                <a:solidFill>
                  <a:schemeClr val="tx1"/>
                </a:solidFill>
                <a:effectLst/>
                <a:latin typeface="Calibri" panose="020F0502020204030204" pitchFamily="34" charset="0"/>
              </a:rPr>
              <a:t>Blue:  Emerging chapter</a:t>
            </a:r>
          </a:p>
          <a:p>
            <a:pPr marL="0" marR="0" lvl="0" indent="0" algn="l" defTabSz="914400" rtl="0" eaLnBrk="0" fontAlgn="base" latinLnBrk="0" hangingPunct="0">
              <a:lnSpc>
                <a:spcPct val="100000"/>
              </a:lnSpc>
              <a:spcBef>
                <a:spcPct val="0"/>
              </a:spcBef>
              <a:buClrTx/>
              <a:buSzTx/>
              <a:buFontTx/>
              <a:buNone/>
              <a:tabLst/>
            </a:pPr>
            <a:r>
              <a:rPr kumimoji="0" lang="en-US" altLang="en-US" sz="1000" b="0" i="0" u="none" strike="noStrike" cap="none" normalizeH="0" baseline="0" dirty="0" smtClean="0">
                <a:ln>
                  <a:noFill/>
                </a:ln>
                <a:solidFill>
                  <a:schemeClr val="tx1"/>
                </a:solidFill>
                <a:effectLst/>
                <a:latin typeface="Calibri" panose="020F0502020204030204" pitchFamily="34" charset="0"/>
              </a:rPr>
              <a:t>Yellow: Pipeline</a:t>
            </a:r>
            <a:endParaRPr kumimoji="0" lang="en-US" altLang="en-US" sz="1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9517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0" y="0"/>
            <a:ext cx="9144000" cy="1096963"/>
          </a:xfrm>
          <a:prstGeom prst="rect">
            <a:avLst/>
          </a:prstGeom>
          <a:solidFill>
            <a:srgbClr val="5B1F67"/>
          </a:solidFill>
          <a:ln w="12700" algn="ctr">
            <a:solidFill>
              <a:srgbClr val="41719C"/>
            </a:solidFill>
            <a:miter lim="800000"/>
            <a:headEnd/>
            <a:tailEnd/>
          </a:ln>
        </p:spPr>
        <p:txBody>
          <a:bodyPr anchor="ctr"/>
          <a:lstStyle/>
          <a:p>
            <a:pPr algn="ctr"/>
            <a:r>
              <a:rPr lang="en-US" sz="4000" dirty="0" smtClean="0">
                <a:solidFill>
                  <a:srgbClr val="FFFFFF"/>
                </a:solidFill>
              </a:rPr>
              <a:t>Win-Win Outcomes</a:t>
            </a:r>
            <a:endParaRPr lang="en-US" sz="4000" dirty="0">
              <a:solidFill>
                <a:srgbClr val="FFFFFF"/>
              </a:solidFill>
            </a:endParaRPr>
          </a:p>
        </p:txBody>
      </p:sp>
      <p:sp>
        <p:nvSpPr>
          <p:cNvPr id="18" name="Slide Number Placeholder 5"/>
          <p:cNvSpPr txBox="1">
            <a:spLocks noGrp="1"/>
          </p:cNvSpPr>
          <p:nvPr/>
        </p:nvSpPr>
        <p:spPr>
          <a:xfrm>
            <a:off x="82550" y="6507163"/>
            <a:ext cx="2057400" cy="365125"/>
          </a:xfrm>
          <a:prstGeom prst="rect">
            <a:avLst/>
          </a:prstGeom>
          <a:noFill/>
        </p:spPr>
        <p:txBody>
          <a:bodyPr anchor="ctr"/>
          <a:lstStyle/>
          <a:p>
            <a:pPr fontAlgn="auto">
              <a:spcBef>
                <a:spcPts val="0"/>
              </a:spcBef>
              <a:spcAft>
                <a:spcPts val="0"/>
              </a:spcAft>
              <a:defRPr/>
            </a:pPr>
            <a:fld id="{AF9D6961-22B2-4FD7-9128-45D6FC6EF5B2}" type="slidenum">
              <a:rPr lang="en-US" sz="1200">
                <a:solidFill>
                  <a:schemeClr val="tx1">
                    <a:tint val="75000"/>
                  </a:schemeClr>
                </a:solidFill>
                <a:latin typeface="+mn-lt"/>
                <a:cs typeface="+mn-cs"/>
              </a:rPr>
              <a:pPr fontAlgn="auto">
                <a:spcBef>
                  <a:spcPts val="0"/>
                </a:spcBef>
                <a:spcAft>
                  <a:spcPts val="0"/>
                </a:spcAft>
                <a:defRPr/>
              </a:pPr>
              <a:t>5</a:t>
            </a:fld>
            <a:endParaRPr lang="en-US" sz="1200" dirty="0">
              <a:solidFill>
                <a:schemeClr val="tx1">
                  <a:tint val="75000"/>
                </a:schemeClr>
              </a:solidFill>
              <a:latin typeface="+mn-lt"/>
              <a:cs typeface="+mn-cs"/>
            </a:endParaRPr>
          </a:p>
        </p:txBody>
      </p:sp>
      <p:sp>
        <p:nvSpPr>
          <p:cNvPr id="17413" name="Content Placeholder 8"/>
          <p:cNvSpPr>
            <a:spLocks/>
          </p:cNvSpPr>
          <p:nvPr/>
        </p:nvSpPr>
        <p:spPr bwMode="auto">
          <a:xfrm>
            <a:off x="-197040" y="1166308"/>
            <a:ext cx="8986198" cy="3441214"/>
          </a:xfrm>
          <a:prstGeom prst="rect">
            <a:avLst/>
          </a:prstGeom>
          <a:noFill/>
          <a:ln w="9525">
            <a:noFill/>
            <a:miter lim="800000"/>
            <a:headEnd/>
            <a:tailEnd/>
          </a:ln>
        </p:spPr>
        <p:txBody>
          <a:bodyPr/>
          <a:lstStyle/>
          <a:p>
            <a:pPr lvl="1"/>
            <a:endParaRPr lang="en-US" sz="1800" dirty="0"/>
          </a:p>
        </p:txBody>
      </p:sp>
      <p:sp>
        <p:nvSpPr>
          <p:cNvPr id="3" name="Rectangle 2"/>
          <p:cNvSpPr/>
          <p:nvPr/>
        </p:nvSpPr>
        <p:spPr>
          <a:xfrm>
            <a:off x="327546" y="1166308"/>
            <a:ext cx="8461612" cy="5447645"/>
          </a:xfrm>
          <a:prstGeom prst="rect">
            <a:avLst/>
          </a:prstGeom>
        </p:spPr>
        <p:txBody>
          <a:bodyPr wrap="square">
            <a:spAutoFit/>
          </a:bodyPr>
          <a:lstStyle/>
          <a:p>
            <a:pPr defTabSz="168275">
              <a:buClr>
                <a:srgbClr val="969696"/>
              </a:buClr>
              <a:buSzPct val="90000"/>
            </a:pPr>
            <a:endParaRPr lang="en-US" sz="800" dirty="0"/>
          </a:p>
          <a:p>
            <a:pPr defTabSz="168275">
              <a:buClr>
                <a:srgbClr val="969696"/>
              </a:buClr>
              <a:buSzPct val="90000"/>
            </a:pPr>
            <a:r>
              <a:rPr lang="en-US" sz="2000" dirty="0" smtClean="0"/>
              <a:t>Gift of Adoption grants are </a:t>
            </a:r>
            <a:r>
              <a:rPr lang="en-US" sz="2000" dirty="0"/>
              <a:t>a win-win on </a:t>
            </a:r>
            <a:r>
              <a:rPr lang="en-US" sz="2000" dirty="0" smtClean="0"/>
              <a:t>multiple levels:</a:t>
            </a:r>
            <a:endParaRPr lang="en-US" sz="2000" dirty="0"/>
          </a:p>
          <a:p>
            <a:pPr defTabSz="168275">
              <a:buClr>
                <a:srgbClr val="969696"/>
              </a:buClr>
              <a:buSzPct val="90000"/>
            </a:pPr>
            <a:endParaRPr lang="en-US" sz="2000" dirty="0"/>
          </a:p>
          <a:p>
            <a:pPr marL="285750" indent="-285750">
              <a:buFont typeface="Arial" panose="020B0604020202020204" pitchFamily="34" charset="0"/>
              <a:buChar char="•"/>
            </a:pPr>
            <a:r>
              <a:rPr lang="en-US" b="1" dirty="0" smtClean="0"/>
              <a:t>For the child</a:t>
            </a:r>
            <a:r>
              <a:rPr lang="en-US" dirty="0" smtClean="0"/>
              <a:t>: Adoption provides not only a family, but also bedtime stories, an education, a chance to learn a musical instrument or how to swim, braces, family camping trips, and so much more—allowing the child to reach his or her full potential regardless of the circumstances of birth.</a:t>
            </a:r>
          </a:p>
          <a:p>
            <a:endParaRPr lang="en-US" dirty="0"/>
          </a:p>
          <a:p>
            <a:pPr marL="285750" indent="-285750">
              <a:buFont typeface="Arial" panose="020B0604020202020204" pitchFamily="34" charset="0"/>
              <a:buChar char="•"/>
            </a:pPr>
            <a:r>
              <a:rPr lang="en-US" b="1" dirty="0" smtClean="0"/>
              <a:t>For society</a:t>
            </a:r>
            <a:r>
              <a:rPr lang="en-US" dirty="0" smtClean="0"/>
              <a:t>: Helping </a:t>
            </a:r>
            <a:r>
              <a:rPr lang="en-US" dirty="0"/>
              <a:t>a child get adopted reduces current </a:t>
            </a:r>
            <a:r>
              <a:rPr lang="en-US" dirty="0" smtClean="0"/>
              <a:t>and future costs </a:t>
            </a:r>
            <a:r>
              <a:rPr lang="en-US" dirty="0"/>
              <a:t>to </a:t>
            </a:r>
            <a:r>
              <a:rPr lang="en-US" dirty="0" smtClean="0"/>
              <a:t>society, estimated to be $300,000 per child in foster care. </a:t>
            </a:r>
            <a:r>
              <a:rPr lang="en-US" sz="1200" dirty="0" smtClean="0"/>
              <a:t>(Jim Casey Youth Opportunities Initiative)</a:t>
            </a:r>
          </a:p>
          <a:p>
            <a:pPr marL="285750" indent="-285750">
              <a:buFont typeface="Arial" panose="020B0604020202020204" pitchFamily="34" charset="0"/>
              <a:buChar char="•"/>
            </a:pPr>
            <a:endParaRPr lang="en-US" dirty="0"/>
          </a:p>
          <a:p>
            <a:r>
              <a:rPr lang="en-US" sz="2000" dirty="0"/>
              <a:t>No other charitable initiative delivers this</a:t>
            </a:r>
            <a:r>
              <a:rPr lang="en-US" sz="2000" b="1" dirty="0"/>
              <a:t> transformational impact for such a small investment</a:t>
            </a:r>
            <a:r>
              <a:rPr lang="en-US" sz="2000" dirty="0"/>
              <a:t>—not just for the child served, but for generations following</a:t>
            </a:r>
            <a:r>
              <a:rPr lang="en-US" sz="2000" dirty="0" smtClean="0"/>
              <a:t>.</a:t>
            </a:r>
            <a:endParaRPr lang="en-US" sz="2000" dirty="0"/>
          </a:p>
          <a:p>
            <a:pPr defTabSz="168275">
              <a:buClr>
                <a:srgbClr val="969696"/>
              </a:buClr>
              <a:buSzPct val="90000"/>
            </a:pPr>
            <a:endParaRPr lang="en-US" sz="2000" dirty="0"/>
          </a:p>
          <a:p>
            <a:pPr defTabSz="168275">
              <a:buClr>
                <a:srgbClr val="969696"/>
              </a:buClr>
              <a:buSzPct val="90000"/>
            </a:pPr>
            <a:r>
              <a:rPr lang="en-US" sz="2000" dirty="0" smtClean="0"/>
              <a:t>As the largest nondiscriminatory funder of adoption assistance grants, Gift of Adoption is poised to lead this new philanthropic priority.  </a:t>
            </a:r>
          </a:p>
          <a:p>
            <a:pPr defTabSz="168275">
              <a:buClr>
                <a:srgbClr val="969696"/>
              </a:buClr>
              <a:buSzPct val="90000"/>
            </a:pPr>
            <a:endParaRPr lang="en-US" b="1" i="1" dirty="0" smtClean="0">
              <a:solidFill>
                <a:srgbClr val="60216D"/>
              </a:solidFill>
            </a:endParaRPr>
          </a:p>
          <a:p>
            <a:pPr algn="ctr" defTabSz="168275">
              <a:buClr>
                <a:srgbClr val="969696"/>
              </a:buClr>
              <a:buSzPct val="90000"/>
            </a:pPr>
            <a:r>
              <a:rPr lang="en-US" sz="2000" b="1" dirty="0">
                <a:solidFill>
                  <a:srgbClr val="60216D"/>
                </a:solidFill>
              </a:rPr>
              <a:t>You don’t need to adopt to give a child a family.</a:t>
            </a:r>
            <a:endParaRPr lang="en-US" sz="2000" dirty="0">
              <a:solidFill>
                <a:srgbClr val="969696"/>
              </a:solidFill>
            </a:endParaRPr>
          </a:p>
          <a:p>
            <a:pPr defTabSz="168275">
              <a:buClr>
                <a:srgbClr val="969696"/>
              </a:buClr>
              <a:buSzPct val="90000"/>
            </a:pPr>
            <a:endParaRPr lang="en-US" b="1" i="1" dirty="0">
              <a:solidFill>
                <a:srgbClr val="60216D"/>
              </a:solidFill>
            </a:endParaRPr>
          </a:p>
        </p:txBody>
      </p:sp>
    </p:spTree>
    <p:extLst>
      <p:ext uri="{BB962C8B-B14F-4D97-AF65-F5344CB8AC3E}">
        <p14:creationId xmlns:p14="http://schemas.microsoft.com/office/powerpoint/2010/main" val="2284065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1096963"/>
          </a:xfrm>
          <a:prstGeom prst="rect">
            <a:avLst/>
          </a:prstGeom>
          <a:solidFill>
            <a:srgbClr val="5B1F67"/>
          </a:solidFill>
          <a:ln w="12700" algn="ctr">
            <a:solidFill>
              <a:srgbClr val="41719C"/>
            </a:solidFill>
            <a:miter lim="800000"/>
            <a:headEnd/>
            <a:tailEnd/>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4000">
                <a:solidFill>
                  <a:srgbClr val="FFFFFF"/>
                </a:solidFill>
              </a:rPr>
              <a:t>Who We Serve</a:t>
            </a:r>
          </a:p>
        </p:txBody>
      </p:sp>
      <p:sp>
        <p:nvSpPr>
          <p:cNvPr id="18" name="Slide Number Placeholder 5"/>
          <p:cNvSpPr txBox="1">
            <a:spLocks noGrp="1"/>
          </p:cNvSpPr>
          <p:nvPr/>
        </p:nvSpPr>
        <p:spPr>
          <a:xfrm>
            <a:off x="133350" y="6492875"/>
            <a:ext cx="2057400" cy="365125"/>
          </a:xfrm>
          <a:prstGeom prst="rect">
            <a:avLst/>
          </a:prstGeom>
          <a:noFill/>
        </p:spPr>
        <p:txBody>
          <a:bodyPr anchor="ctr"/>
          <a:lstStyle/>
          <a:p>
            <a:pPr eaLnBrk="1" fontAlgn="auto" hangingPunct="1">
              <a:spcBef>
                <a:spcPts val="0"/>
              </a:spcBef>
              <a:spcAft>
                <a:spcPts val="0"/>
              </a:spcAft>
              <a:defRPr/>
            </a:pPr>
            <a:fld id="{6304CBF4-2FA6-4287-820E-B3C5E7DAA03B}" type="slidenum">
              <a:rPr lang="en-US" sz="1200">
                <a:solidFill>
                  <a:schemeClr val="tx1">
                    <a:tint val="75000"/>
                  </a:schemeClr>
                </a:solidFill>
                <a:latin typeface="+mn-lt"/>
              </a:rPr>
              <a:pPr eaLnBrk="1" fontAlgn="auto" hangingPunct="1">
                <a:spcBef>
                  <a:spcPts val="0"/>
                </a:spcBef>
                <a:spcAft>
                  <a:spcPts val="0"/>
                </a:spcAft>
                <a:defRPr/>
              </a:pPr>
              <a:t>6</a:t>
            </a:fld>
            <a:endParaRPr lang="en-US" sz="1200" dirty="0">
              <a:solidFill>
                <a:schemeClr val="tx1">
                  <a:tint val="75000"/>
                </a:schemeClr>
              </a:solidFill>
              <a:latin typeface="+mn-lt"/>
            </a:endParaRPr>
          </a:p>
        </p:txBody>
      </p:sp>
      <p:sp>
        <p:nvSpPr>
          <p:cNvPr id="16388" name="TextBox 12"/>
          <p:cNvSpPr txBox="1">
            <a:spLocks noChangeArrowheads="1"/>
          </p:cNvSpPr>
          <p:nvPr/>
        </p:nvSpPr>
        <p:spPr bwMode="auto">
          <a:xfrm>
            <a:off x="231775" y="1106488"/>
            <a:ext cx="8680450" cy="166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i="1"/>
              <a:t>Gift of Adoption grants allow hard working, loving families to say “yes” to a child in need.</a:t>
            </a:r>
          </a:p>
          <a:p>
            <a:pPr eaLnBrk="1" hangingPunct="1">
              <a:lnSpc>
                <a:spcPct val="100000"/>
              </a:lnSpc>
              <a:spcBef>
                <a:spcPct val="0"/>
              </a:spcBef>
              <a:buFontTx/>
              <a:buNone/>
            </a:pPr>
            <a:endParaRPr lang="en-US" altLang="en-US" sz="1400" b="1"/>
          </a:p>
          <a:p>
            <a:pPr eaLnBrk="1" hangingPunct="1">
              <a:lnSpc>
                <a:spcPct val="100000"/>
              </a:lnSpc>
              <a:spcBef>
                <a:spcPct val="0"/>
              </a:spcBef>
              <a:buFontTx/>
              <a:buNone/>
            </a:pPr>
            <a:r>
              <a:rPr lang="en-US" altLang="en-US" sz="2000"/>
              <a:t>U.S. citizens with approved home studies from COA/Hague accredited agencies, adopting children from anywhere in the world.</a:t>
            </a:r>
          </a:p>
        </p:txBody>
      </p:sp>
      <p:pic>
        <p:nvPicPr>
          <p:cNvPr id="1638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65300" y="2768600"/>
            <a:ext cx="6057900" cy="207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Box 3"/>
          <p:cNvSpPr txBox="1">
            <a:spLocks noChangeArrowheads="1"/>
          </p:cNvSpPr>
          <p:nvPr/>
        </p:nvSpPr>
        <p:spPr bwMode="auto">
          <a:xfrm>
            <a:off x="296863" y="4979988"/>
            <a:ext cx="87137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000"/>
              <a:t>Occupations:  20% in Education; 12% Small Business Owners; 9% Clergy/Nonprofit; 9% Military/Civil Service; 9% Medical fields</a:t>
            </a:r>
          </a:p>
        </p:txBody>
      </p:sp>
    </p:spTree>
    <p:extLst>
      <p:ext uri="{BB962C8B-B14F-4D97-AF65-F5344CB8AC3E}">
        <p14:creationId xmlns:p14="http://schemas.microsoft.com/office/powerpoint/2010/main" val="2371483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0" y="0"/>
            <a:ext cx="9144000" cy="1229486"/>
          </a:xfrm>
          <a:prstGeom prst="rect">
            <a:avLst/>
          </a:prstGeom>
          <a:solidFill>
            <a:srgbClr val="5B1F67"/>
          </a:solidFill>
          <a:ln w="12700" algn="ctr">
            <a:solidFill>
              <a:srgbClr val="41719C"/>
            </a:solidFill>
            <a:miter lim="800000"/>
            <a:headEnd/>
            <a:tailEnd/>
          </a:ln>
        </p:spPr>
        <p:txBody>
          <a:bodyPr anchor="ctr"/>
          <a:lstStyle/>
          <a:p>
            <a:pPr algn="ctr"/>
            <a:r>
              <a:rPr lang="en-US" sz="4000" dirty="0">
                <a:solidFill>
                  <a:srgbClr val="FFFFFF"/>
                </a:solidFill>
              </a:rPr>
              <a:t>Our 500 in 5 Plan Will Double our Impact in One Quarter of the Time </a:t>
            </a:r>
          </a:p>
        </p:txBody>
      </p:sp>
      <p:sp>
        <p:nvSpPr>
          <p:cNvPr id="9" name="Slide Number Placeholder 5"/>
          <p:cNvSpPr txBox="1">
            <a:spLocks noGrp="1"/>
          </p:cNvSpPr>
          <p:nvPr/>
        </p:nvSpPr>
        <p:spPr>
          <a:xfrm>
            <a:off x="161925" y="6492875"/>
            <a:ext cx="2057400" cy="365125"/>
          </a:xfrm>
          <a:prstGeom prst="rect">
            <a:avLst/>
          </a:prstGeom>
          <a:noFill/>
        </p:spPr>
        <p:txBody>
          <a:bodyPr anchor="ctr"/>
          <a:lstStyle/>
          <a:p>
            <a:pPr fontAlgn="auto">
              <a:spcBef>
                <a:spcPts val="0"/>
              </a:spcBef>
              <a:spcAft>
                <a:spcPts val="0"/>
              </a:spcAft>
              <a:defRPr/>
            </a:pPr>
            <a:fld id="{3429C2CA-5D08-4158-B7EC-50D0A6430F3D}" type="slidenum">
              <a:rPr lang="en-US" sz="1200">
                <a:solidFill>
                  <a:schemeClr val="tx1">
                    <a:tint val="75000"/>
                  </a:schemeClr>
                </a:solidFill>
                <a:latin typeface="+mn-lt"/>
                <a:cs typeface="+mn-cs"/>
              </a:rPr>
              <a:pPr fontAlgn="auto">
                <a:spcBef>
                  <a:spcPts val="0"/>
                </a:spcBef>
                <a:spcAft>
                  <a:spcPts val="0"/>
                </a:spcAft>
                <a:defRPr/>
              </a:pPr>
              <a:t>7</a:t>
            </a:fld>
            <a:endParaRPr lang="en-US" sz="1200" dirty="0">
              <a:solidFill>
                <a:schemeClr val="tx1">
                  <a:tint val="75000"/>
                </a:schemeClr>
              </a:solidFill>
              <a:latin typeface="+mn-lt"/>
              <a:cs typeface="+mn-cs"/>
            </a:endParaRPr>
          </a:p>
        </p:txBody>
      </p:sp>
      <p:pic>
        <p:nvPicPr>
          <p:cNvPr id="8" name="Chart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5493" y="2425381"/>
            <a:ext cx="7033014" cy="3890630"/>
          </a:xfrm>
          <a:prstGeom prst="rect">
            <a:avLst/>
          </a:prstGeom>
          <a:noFill/>
          <a:extLst>
            <a:ext uri="{909E8E84-426E-40DD-AFC4-6F175D3DCCD1}">
              <a14:hiddenFill xmlns:a14="http://schemas.microsoft.com/office/drawing/2010/main">
                <a:solidFill>
                  <a:srgbClr val="FFFFFF"/>
                </a:solidFill>
              </a14:hiddenFill>
            </a:ext>
          </a:extLst>
        </p:spPr>
      </p:pic>
      <p:sp>
        <p:nvSpPr>
          <p:cNvPr id="10" name="Text Box 8"/>
          <p:cNvSpPr txBox="1">
            <a:spLocks noChangeArrowheads="1"/>
          </p:cNvSpPr>
          <p:nvPr/>
        </p:nvSpPr>
        <p:spPr bwMode="auto">
          <a:xfrm>
            <a:off x="2125836" y="4500748"/>
            <a:ext cx="3886200" cy="285750"/>
          </a:xfrm>
          <a:prstGeom prst="rect">
            <a:avLst/>
          </a:prstGeom>
          <a:gradFill rotWithShape="0">
            <a:gsLst>
              <a:gs pos="0">
                <a:srgbClr val="8EAADB"/>
              </a:gs>
              <a:gs pos="50000">
                <a:srgbClr val="D9E2F3"/>
              </a:gs>
              <a:gs pos="100000">
                <a:srgbClr val="8EAADB"/>
              </a:gs>
            </a:gsLst>
            <a:lin ang="18900000" scaled="1"/>
          </a:gradFill>
          <a:ln w="12700">
            <a:solidFill>
              <a:srgbClr val="8EAADB"/>
            </a:solidFill>
            <a:miter lim="800000"/>
            <a:headEnd/>
            <a:tailEnd/>
          </a:ln>
          <a:effectLst>
            <a:outerShdw dist="28398" dir="3806097" algn="ctr" rotWithShape="0">
              <a:srgbClr val="1F3763">
                <a:alpha val="50000"/>
              </a:srgbClr>
            </a:outerShdw>
          </a:effectLst>
        </p:spPr>
        <p:txBody>
          <a:bodyPr vert="horz" wrap="square" lIns="91440" tIns="45720" rIns="91440" bIns="45720" numCol="1" anchor="t" anchorCtr="0" compatLnSpc="1">
            <a:prstTxWarp prst="textNoShape">
              <a:avLst/>
            </a:prstTxWarp>
          </a:bodyPr>
          <a:lstStyle/>
          <a:p>
            <a:pPr algn="ctr" eaLnBrk="0" fontAlgn="base" hangingPunct="0">
              <a:spcBef>
                <a:spcPct val="0"/>
              </a:spcBef>
              <a:spcAft>
                <a:spcPct val="0"/>
              </a:spcAft>
            </a:pPr>
            <a:r>
              <a:rPr lang="en-US" altLang="ja-JP" sz="1400" dirty="0">
                <a:latin typeface="Times New Roman" panose="02020603050405020304" pitchFamily="18" charset="0"/>
                <a:ea typeface="MS Mincho" panose="02020609040205080304" pitchFamily="49" charset="-128"/>
                <a:cs typeface="Times New Roman" panose="02020603050405020304" pitchFamily="18" charset="0"/>
              </a:rPr>
              <a:t>1996 to 2015:  20 Years/1565 Children</a:t>
            </a:r>
            <a:endParaRPr lang="en-US" altLang="ja-JP" sz="1400" dirty="0">
              <a:latin typeface="Arial" panose="020B0604020202020204" pitchFamily="34" charset="0"/>
            </a:endParaRPr>
          </a:p>
        </p:txBody>
      </p:sp>
      <p:sp>
        <p:nvSpPr>
          <p:cNvPr id="13" name="Text Box 8"/>
          <p:cNvSpPr txBox="1">
            <a:spLocks noChangeArrowheads="1"/>
          </p:cNvSpPr>
          <p:nvPr/>
        </p:nvSpPr>
        <p:spPr bwMode="auto">
          <a:xfrm>
            <a:off x="5634579" y="2971751"/>
            <a:ext cx="1936203" cy="666203"/>
          </a:xfrm>
          <a:prstGeom prst="rect">
            <a:avLst/>
          </a:prstGeom>
          <a:solidFill>
            <a:srgbClr val="4A206A"/>
          </a:solidFill>
          <a:ln w="12700">
            <a:solidFill>
              <a:srgbClr val="8EAADB"/>
            </a:solidFill>
            <a:miter lim="800000"/>
            <a:headEnd/>
            <a:tailEnd/>
          </a:ln>
          <a:effectLst>
            <a:outerShdw dist="28398" dir="3806097" algn="ctr" rotWithShape="0">
              <a:srgbClr val="1F3763">
                <a:alpha val="50000"/>
              </a:srgbClr>
            </a:outerShdw>
          </a:effectLst>
        </p:spPr>
        <p:txBody>
          <a:bodyPr vert="horz" wrap="square" lIns="91440" tIns="45720" rIns="91440" bIns="45720" numCol="1" anchor="t" anchorCtr="0" compatLnSpc="1">
            <a:prstTxWarp prst="textNoShape">
              <a:avLst/>
            </a:prstTxWarp>
          </a:bodyPr>
          <a:lstStyle/>
          <a:p>
            <a:pPr algn="ctr" eaLnBrk="0" fontAlgn="base" hangingPunct="0">
              <a:spcBef>
                <a:spcPct val="0"/>
              </a:spcBef>
              <a:spcAft>
                <a:spcPct val="0"/>
              </a:spcAft>
            </a:pPr>
            <a:r>
              <a:rPr lang="en-US" altLang="ja-JP" sz="14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2015 to 2020:  </a:t>
            </a:r>
          </a:p>
          <a:p>
            <a:pPr algn="ctr" eaLnBrk="0" fontAlgn="base" hangingPunct="0">
              <a:spcBef>
                <a:spcPct val="0"/>
              </a:spcBef>
              <a:spcAft>
                <a:spcPct val="0"/>
              </a:spcAft>
            </a:pPr>
            <a:r>
              <a:rPr lang="en-US" altLang="ja-JP" sz="14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5 Years/1857 Children</a:t>
            </a:r>
            <a:endParaRPr lang="en-US" altLang="ja-JP" sz="1400" dirty="0">
              <a:solidFill>
                <a:schemeClr val="bg1"/>
              </a:solidFill>
              <a:latin typeface="Arial" panose="020B0604020202020204" pitchFamily="34" charset="0"/>
            </a:endParaRPr>
          </a:p>
        </p:txBody>
      </p:sp>
      <p:sp>
        <p:nvSpPr>
          <p:cNvPr id="3" name="Rectangle 2"/>
          <p:cNvSpPr/>
          <p:nvPr/>
        </p:nvSpPr>
        <p:spPr>
          <a:xfrm>
            <a:off x="6642027" y="4605435"/>
            <a:ext cx="95002" cy="11400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1" name="Rectangle 10"/>
          <p:cNvSpPr/>
          <p:nvPr/>
        </p:nvSpPr>
        <p:spPr>
          <a:xfrm>
            <a:off x="6871378" y="4345329"/>
            <a:ext cx="120424" cy="140013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Rectangle 1"/>
          <p:cNvSpPr/>
          <p:nvPr/>
        </p:nvSpPr>
        <p:spPr>
          <a:xfrm>
            <a:off x="7126152" y="4080682"/>
            <a:ext cx="134458" cy="16647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TextBox 3"/>
          <p:cNvSpPr txBox="1"/>
          <p:nvPr/>
        </p:nvSpPr>
        <p:spPr>
          <a:xfrm>
            <a:off x="395785" y="1555845"/>
            <a:ext cx="8393373" cy="646331"/>
          </a:xfrm>
          <a:prstGeom prst="rect">
            <a:avLst/>
          </a:prstGeom>
          <a:noFill/>
        </p:spPr>
        <p:txBody>
          <a:bodyPr wrap="square" rtlCol="0">
            <a:spAutoFit/>
          </a:bodyPr>
          <a:lstStyle/>
          <a:p>
            <a:r>
              <a:rPr lang="en-US" dirty="0" smtClean="0"/>
              <a:t>500 in 5 Growth Plan launched in July of 2015 to meet unmet need and accelerating demand for adoption assistance.</a:t>
            </a:r>
            <a:endParaRPr lang="en-US" dirty="0"/>
          </a:p>
        </p:txBody>
      </p:sp>
    </p:spTree>
    <p:extLst>
      <p:ext uri="{BB962C8B-B14F-4D97-AF65-F5344CB8AC3E}">
        <p14:creationId xmlns:p14="http://schemas.microsoft.com/office/powerpoint/2010/main" val="1490633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07D4503D-BA68-4676-A42C-4A512807AA0E}" type="slidenum">
              <a:rPr lang="en-US" altLang="en-US" sz="1200" smtClean="0">
                <a:solidFill>
                  <a:srgbClr val="898989"/>
                </a:solidFill>
                <a:cs typeface="Arial" panose="020B0604020202020204" pitchFamily="34" charset="0"/>
              </a:rPr>
              <a:pPr fontAlgn="base">
                <a:lnSpc>
                  <a:spcPct val="100000"/>
                </a:lnSpc>
                <a:spcBef>
                  <a:spcPct val="0"/>
                </a:spcBef>
                <a:spcAft>
                  <a:spcPct val="0"/>
                </a:spcAft>
                <a:buFontTx/>
                <a:buNone/>
              </a:pPr>
              <a:t>8</a:t>
            </a:fld>
            <a:endParaRPr lang="en-US" altLang="en-US" sz="1200" smtClean="0">
              <a:solidFill>
                <a:srgbClr val="898989"/>
              </a:solidFill>
              <a:cs typeface="Arial" panose="020B0604020202020204" pitchFamily="34" charset="0"/>
            </a:endParaRPr>
          </a:p>
        </p:txBody>
      </p:sp>
      <p:sp>
        <p:nvSpPr>
          <p:cNvPr id="18435" name="Rectangle 2"/>
          <p:cNvSpPr>
            <a:spLocks noChangeArrowheads="1"/>
          </p:cNvSpPr>
          <p:nvPr/>
        </p:nvSpPr>
        <p:spPr bwMode="auto">
          <a:xfrm>
            <a:off x="0" y="0"/>
            <a:ext cx="9144000" cy="1228725"/>
          </a:xfrm>
          <a:prstGeom prst="rect">
            <a:avLst/>
          </a:prstGeom>
          <a:solidFill>
            <a:srgbClr val="5B1F67"/>
          </a:solidFill>
          <a:ln w="12700" algn="ctr">
            <a:solidFill>
              <a:srgbClr val="41719C"/>
            </a:solidFill>
            <a:miter lim="800000"/>
            <a:headEnd/>
            <a:tailEnd/>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4000">
                <a:solidFill>
                  <a:srgbClr val="FFFFFF"/>
                </a:solidFill>
                <a:cs typeface="Arial" panose="020B0604020202020204" pitchFamily="34" charset="0"/>
              </a:rPr>
              <a:t>Vision: Help 500 Children Annually</a:t>
            </a:r>
          </a:p>
        </p:txBody>
      </p:sp>
      <p:sp>
        <p:nvSpPr>
          <p:cNvPr id="18436" name="Text Box 17"/>
          <p:cNvSpPr txBox="1">
            <a:spLocks noChangeArrowheads="1"/>
          </p:cNvSpPr>
          <p:nvPr/>
        </p:nvSpPr>
        <p:spPr bwMode="auto">
          <a:xfrm>
            <a:off x="5467350" y="1422400"/>
            <a:ext cx="3514725" cy="1938338"/>
          </a:xfrm>
          <a:prstGeom prst="rect">
            <a:avLst/>
          </a:prstGeom>
          <a:noFill/>
          <a:ln w="9525">
            <a:solidFill>
              <a:srgbClr val="7E5E9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800">
                <a:cs typeface="Arial" panose="020B0604020202020204" pitchFamily="34" charset="0"/>
              </a:rPr>
              <a:t>Program ($400k):</a:t>
            </a:r>
            <a:endParaRPr lang="en-US" altLang="en-US" sz="1400">
              <a:cs typeface="Arial" panose="020B0604020202020204" pitchFamily="34" charset="0"/>
            </a:endParaRPr>
          </a:p>
          <a:p>
            <a:pPr algn="ctr">
              <a:lnSpc>
                <a:spcPct val="100000"/>
              </a:lnSpc>
              <a:spcBef>
                <a:spcPct val="0"/>
              </a:spcBef>
              <a:buFontTx/>
              <a:buNone/>
            </a:pPr>
            <a:r>
              <a:rPr lang="en-US" altLang="en-US" sz="1400">
                <a:cs typeface="Arial" panose="020B0604020202020204" pitchFamily="34" charset="0"/>
              </a:rPr>
              <a:t>Grant Selection | Referral Outreach</a:t>
            </a:r>
          </a:p>
          <a:p>
            <a:pPr algn="ctr">
              <a:lnSpc>
                <a:spcPct val="100000"/>
              </a:lnSpc>
              <a:spcBef>
                <a:spcPct val="0"/>
              </a:spcBef>
              <a:buFontTx/>
              <a:buNone/>
            </a:pPr>
            <a:endParaRPr lang="en-US" altLang="en-US" sz="1400">
              <a:cs typeface="Arial" panose="020B0604020202020204" pitchFamily="34" charset="0"/>
            </a:endParaRPr>
          </a:p>
          <a:p>
            <a:pPr algn="ctr">
              <a:lnSpc>
                <a:spcPct val="100000"/>
              </a:lnSpc>
              <a:spcBef>
                <a:spcPct val="0"/>
              </a:spcBef>
              <a:buFontTx/>
              <a:buNone/>
            </a:pPr>
            <a:r>
              <a:rPr lang="en-US" altLang="en-US" sz="1800">
                <a:cs typeface="Arial" panose="020B0604020202020204" pitchFamily="34" charset="0"/>
              </a:rPr>
              <a:t>Administrative Operations ($400k):</a:t>
            </a:r>
          </a:p>
          <a:p>
            <a:pPr algn="ctr">
              <a:lnSpc>
                <a:spcPct val="100000"/>
              </a:lnSpc>
              <a:spcBef>
                <a:spcPct val="0"/>
              </a:spcBef>
              <a:buFontTx/>
              <a:buNone/>
            </a:pPr>
            <a:r>
              <a:rPr lang="en-US" altLang="en-US" sz="1400">
                <a:cs typeface="Arial" panose="020B0604020202020204" pitchFamily="34" charset="0"/>
              </a:rPr>
              <a:t>  IT ǀ  Financial Management | Fundraising ǀ Donor Stewardship ǀ  </a:t>
            </a:r>
          </a:p>
          <a:p>
            <a:pPr algn="ctr">
              <a:lnSpc>
                <a:spcPct val="100000"/>
              </a:lnSpc>
              <a:spcBef>
                <a:spcPct val="0"/>
              </a:spcBef>
              <a:buFontTx/>
              <a:buNone/>
            </a:pPr>
            <a:r>
              <a:rPr lang="en-US" altLang="en-US" sz="1400">
                <a:cs typeface="Arial" panose="020B0604020202020204" pitchFamily="34" charset="0"/>
              </a:rPr>
              <a:t>Marketing | Web ǀ Public Relations</a:t>
            </a:r>
            <a:endParaRPr lang="en-US" altLang="en-US" sz="1400" i="1">
              <a:cs typeface="Arial" panose="020B0604020202020204" pitchFamily="34" charset="0"/>
            </a:endParaRPr>
          </a:p>
          <a:p>
            <a:pPr algn="ctr">
              <a:lnSpc>
                <a:spcPct val="100000"/>
              </a:lnSpc>
              <a:spcBef>
                <a:spcPct val="0"/>
              </a:spcBef>
              <a:buFontTx/>
              <a:buNone/>
            </a:pPr>
            <a:endParaRPr lang="en-US" altLang="en-US" sz="1400">
              <a:cs typeface="Arial" panose="020B0604020202020204" pitchFamily="34" charset="0"/>
            </a:endParaRPr>
          </a:p>
        </p:txBody>
      </p:sp>
      <p:sp>
        <p:nvSpPr>
          <p:cNvPr id="18437" name="Rectangle 32"/>
          <p:cNvSpPr>
            <a:spLocks noChangeArrowheads="1"/>
          </p:cNvSpPr>
          <p:nvPr/>
        </p:nvSpPr>
        <p:spPr bwMode="auto">
          <a:xfrm>
            <a:off x="376238" y="4267200"/>
            <a:ext cx="4419600" cy="2000250"/>
          </a:xfrm>
          <a:prstGeom prst="rect">
            <a:avLst/>
          </a:prstGeom>
          <a:gradFill rotWithShape="1">
            <a:gsLst>
              <a:gs pos="0">
                <a:srgbClr val="644A72"/>
              </a:gs>
              <a:gs pos="100000">
                <a:srgbClr val="2E2235"/>
              </a:gs>
            </a:gsLst>
            <a:lin ang="0" scaled="1"/>
          </a:gradFill>
          <a:ln w="38100">
            <a:solidFill>
              <a:srgbClr val="969696"/>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endParaRPr lang="en-US" altLang="en-US" sz="1800">
              <a:cs typeface="Arial" panose="020B0604020202020204" pitchFamily="34" charset="0"/>
            </a:endParaRPr>
          </a:p>
        </p:txBody>
      </p:sp>
      <p:sp>
        <p:nvSpPr>
          <p:cNvPr id="18438" name="Rectangle 35"/>
          <p:cNvSpPr>
            <a:spLocks noChangeArrowheads="1"/>
          </p:cNvSpPr>
          <p:nvPr/>
        </p:nvSpPr>
        <p:spPr bwMode="auto">
          <a:xfrm>
            <a:off x="376238" y="2667000"/>
            <a:ext cx="3886200" cy="1600200"/>
          </a:xfrm>
          <a:prstGeom prst="rect">
            <a:avLst/>
          </a:prstGeom>
          <a:solidFill>
            <a:srgbClr val="D2C5D9"/>
          </a:solidFill>
          <a:ln w="28575">
            <a:solidFill>
              <a:srgbClr val="969696"/>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endParaRPr lang="en-US" altLang="en-US" sz="1800">
              <a:cs typeface="Arial" panose="020B0604020202020204" pitchFamily="34" charset="0"/>
            </a:endParaRPr>
          </a:p>
        </p:txBody>
      </p:sp>
      <p:sp>
        <p:nvSpPr>
          <p:cNvPr id="18439" name="Text Box 36"/>
          <p:cNvSpPr txBox="1">
            <a:spLocks noChangeArrowheads="1"/>
          </p:cNvSpPr>
          <p:nvPr/>
        </p:nvSpPr>
        <p:spPr bwMode="auto">
          <a:xfrm>
            <a:off x="681038" y="3257550"/>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1800">
                <a:cs typeface="Arial" panose="020B0604020202020204" pitchFamily="34" charset="0"/>
              </a:rPr>
              <a:t>30 Regional Chapters</a:t>
            </a:r>
            <a:endParaRPr lang="en-US" altLang="en-US" sz="1400" i="1">
              <a:cs typeface="Arial" panose="020B0604020202020204" pitchFamily="34" charset="0"/>
            </a:endParaRPr>
          </a:p>
        </p:txBody>
      </p:sp>
      <p:sp>
        <p:nvSpPr>
          <p:cNvPr id="18440" name="Rectangle 37"/>
          <p:cNvSpPr>
            <a:spLocks noChangeArrowheads="1"/>
          </p:cNvSpPr>
          <p:nvPr/>
        </p:nvSpPr>
        <p:spPr bwMode="auto">
          <a:xfrm>
            <a:off x="376238" y="1676400"/>
            <a:ext cx="2667000" cy="990600"/>
          </a:xfrm>
          <a:prstGeom prst="rect">
            <a:avLst/>
          </a:prstGeom>
          <a:solidFill>
            <a:srgbClr val="C0C0C0"/>
          </a:solidFill>
          <a:ln w="28575">
            <a:solidFill>
              <a:srgbClr val="969696"/>
            </a:solidFill>
            <a:miter lim="800000"/>
            <a:headEnd/>
            <a:tailEnd/>
          </a:ln>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800">
                <a:cs typeface="Arial" panose="020B0604020202020204" pitchFamily="34" charset="0"/>
              </a:rPr>
              <a:t>25 National Board</a:t>
            </a:r>
          </a:p>
          <a:p>
            <a:pPr algn="ctr" eaLnBrk="1" hangingPunct="1">
              <a:lnSpc>
                <a:spcPct val="100000"/>
              </a:lnSpc>
              <a:spcBef>
                <a:spcPct val="0"/>
              </a:spcBef>
              <a:buFontTx/>
              <a:buNone/>
            </a:pPr>
            <a:endParaRPr lang="en-US" altLang="en-US" sz="1600" i="1">
              <a:cs typeface="Arial" panose="020B0604020202020204" pitchFamily="34" charset="0"/>
            </a:endParaRPr>
          </a:p>
          <a:p>
            <a:pPr algn="ctr" eaLnBrk="1" hangingPunct="1">
              <a:lnSpc>
                <a:spcPct val="100000"/>
              </a:lnSpc>
              <a:spcBef>
                <a:spcPct val="0"/>
              </a:spcBef>
              <a:buFontTx/>
              <a:buNone/>
            </a:pPr>
            <a:r>
              <a:rPr lang="en-US" altLang="en-US" sz="1800">
                <a:cs typeface="Arial" panose="020B0604020202020204" pitchFamily="34" charset="0"/>
              </a:rPr>
              <a:t>100 Investor Board </a:t>
            </a:r>
            <a:endParaRPr lang="en-US" altLang="en-US" sz="1400" i="1">
              <a:cs typeface="Arial" panose="020B0604020202020204" pitchFamily="34" charset="0"/>
            </a:endParaRPr>
          </a:p>
        </p:txBody>
      </p:sp>
      <p:sp>
        <p:nvSpPr>
          <p:cNvPr id="18441" name="Line 11"/>
          <p:cNvSpPr>
            <a:spLocks noChangeShapeType="1"/>
          </p:cNvSpPr>
          <p:nvPr/>
        </p:nvSpPr>
        <p:spPr bwMode="auto">
          <a:xfrm>
            <a:off x="376238" y="2133600"/>
            <a:ext cx="259080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8442" name="Text Box 36"/>
          <p:cNvSpPr txBox="1">
            <a:spLocks noChangeArrowheads="1"/>
          </p:cNvSpPr>
          <p:nvPr/>
        </p:nvSpPr>
        <p:spPr bwMode="auto">
          <a:xfrm>
            <a:off x="180975" y="4965700"/>
            <a:ext cx="19812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1800">
                <a:solidFill>
                  <a:schemeClr val="bg1"/>
                </a:solidFill>
                <a:cs typeface="Arial" panose="020B0604020202020204" pitchFamily="34" charset="0"/>
              </a:rPr>
              <a:t>Family Foundations</a:t>
            </a:r>
          </a:p>
          <a:p>
            <a:pPr algn="ctr" eaLnBrk="1" hangingPunct="1">
              <a:lnSpc>
                <a:spcPct val="100000"/>
              </a:lnSpc>
              <a:spcBef>
                <a:spcPct val="50000"/>
              </a:spcBef>
              <a:buFontTx/>
              <a:buNone/>
            </a:pPr>
            <a:endParaRPr lang="en-US" altLang="en-US" sz="1800">
              <a:solidFill>
                <a:schemeClr val="bg1"/>
              </a:solidFill>
              <a:cs typeface="Arial" panose="020B0604020202020204" pitchFamily="34" charset="0"/>
            </a:endParaRPr>
          </a:p>
        </p:txBody>
      </p:sp>
      <p:sp>
        <p:nvSpPr>
          <p:cNvPr id="18443" name="Text Box 25"/>
          <p:cNvSpPr txBox="1">
            <a:spLocks noChangeArrowheads="1"/>
          </p:cNvSpPr>
          <p:nvPr/>
        </p:nvSpPr>
        <p:spPr bwMode="auto">
          <a:xfrm>
            <a:off x="1138238" y="3900488"/>
            <a:ext cx="2209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1800">
                <a:cs typeface="Arial" panose="020B0604020202020204" pitchFamily="34" charset="0"/>
              </a:rPr>
              <a:t>$1,200,000 to Grants</a:t>
            </a:r>
          </a:p>
        </p:txBody>
      </p:sp>
      <p:sp>
        <p:nvSpPr>
          <p:cNvPr id="18444" name="Text Box 28"/>
          <p:cNvSpPr txBox="1">
            <a:spLocks noChangeArrowheads="1"/>
          </p:cNvSpPr>
          <p:nvPr/>
        </p:nvSpPr>
        <p:spPr bwMode="auto">
          <a:xfrm>
            <a:off x="1166813" y="5759450"/>
            <a:ext cx="2895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1800">
                <a:solidFill>
                  <a:schemeClr val="bg1"/>
                </a:solidFill>
                <a:cs typeface="Arial" panose="020B0604020202020204" pitchFamily="34" charset="0"/>
              </a:rPr>
              <a:t>$440,000 to Grants</a:t>
            </a:r>
          </a:p>
        </p:txBody>
      </p:sp>
      <p:sp>
        <p:nvSpPr>
          <p:cNvPr id="18445" name="Text Box 27"/>
          <p:cNvSpPr txBox="1">
            <a:spLocks noChangeArrowheads="1"/>
          </p:cNvSpPr>
          <p:nvPr/>
        </p:nvSpPr>
        <p:spPr bwMode="auto">
          <a:xfrm>
            <a:off x="5467350" y="4354513"/>
            <a:ext cx="2438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50000"/>
              </a:spcBef>
              <a:buFontTx/>
              <a:buNone/>
            </a:pPr>
            <a:r>
              <a:rPr lang="en-US" altLang="en-US" sz="1800">
                <a:cs typeface="Arial" panose="020B0604020202020204" pitchFamily="34" charset="0"/>
              </a:rPr>
              <a:t>$1,640,000 to Grants</a:t>
            </a:r>
          </a:p>
        </p:txBody>
      </p:sp>
      <p:sp>
        <p:nvSpPr>
          <p:cNvPr id="18446" name="AutoShape 18"/>
          <p:cNvSpPr>
            <a:spLocks/>
          </p:cNvSpPr>
          <p:nvPr/>
        </p:nvSpPr>
        <p:spPr bwMode="auto">
          <a:xfrm>
            <a:off x="4983163" y="2921000"/>
            <a:ext cx="227012" cy="3352800"/>
          </a:xfrm>
          <a:prstGeom prst="rightBrace">
            <a:avLst>
              <a:gd name="adj1" fmla="val 12307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cs typeface="Arial" panose="020B0604020202020204" pitchFamily="34" charset="0"/>
            </a:endParaRPr>
          </a:p>
        </p:txBody>
      </p:sp>
      <p:sp>
        <p:nvSpPr>
          <p:cNvPr id="18447" name="Text Box 19"/>
          <p:cNvSpPr txBox="1">
            <a:spLocks noChangeArrowheads="1"/>
          </p:cNvSpPr>
          <p:nvPr/>
        </p:nvSpPr>
        <p:spPr bwMode="auto">
          <a:xfrm>
            <a:off x="5432425" y="5130800"/>
            <a:ext cx="3436938" cy="923925"/>
          </a:xfrm>
          <a:prstGeom prst="rect">
            <a:avLst/>
          </a:prstGeom>
          <a:solidFill>
            <a:srgbClr val="FCFEBE"/>
          </a:solidFill>
          <a:ln w="76200">
            <a:solidFill>
              <a:schemeClr val="tx1"/>
            </a:solidFill>
            <a:miter lim="800000"/>
            <a:headEnd/>
            <a:tailEnd/>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en-US" altLang="en-US" sz="1800">
                <a:cs typeface="Arial" panose="020B0604020202020204" pitchFamily="34" charset="0"/>
              </a:rPr>
              <a:t>Vision: 500 Children by FY 2020 by growing Gift of Adoption’s annual revenue from $1.3m to $2.44m </a:t>
            </a:r>
          </a:p>
        </p:txBody>
      </p:sp>
      <p:sp>
        <p:nvSpPr>
          <p:cNvPr id="18448" name="Text Box 34"/>
          <p:cNvSpPr txBox="1">
            <a:spLocks noChangeArrowheads="1"/>
          </p:cNvSpPr>
          <p:nvPr/>
        </p:nvSpPr>
        <p:spPr bwMode="auto">
          <a:xfrm>
            <a:off x="1843088" y="4948238"/>
            <a:ext cx="2597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1800">
                <a:solidFill>
                  <a:schemeClr val="bg1"/>
                </a:solidFill>
                <a:cs typeface="Arial" panose="020B0604020202020204" pitchFamily="34" charset="0"/>
              </a:rPr>
              <a:t>Corporate &amp; Community Giving Circles</a:t>
            </a:r>
          </a:p>
        </p:txBody>
      </p:sp>
      <p:sp>
        <p:nvSpPr>
          <p:cNvPr id="18449" name="Text Box 22"/>
          <p:cNvSpPr txBox="1">
            <a:spLocks noChangeArrowheads="1"/>
          </p:cNvSpPr>
          <p:nvPr/>
        </p:nvSpPr>
        <p:spPr bwMode="auto">
          <a:xfrm rot="-5400000">
            <a:off x="2063750" y="1014413"/>
            <a:ext cx="496887" cy="3875088"/>
          </a:xfrm>
          <a:prstGeom prst="rect">
            <a:avLst/>
          </a:prstGeom>
          <a:solidFill>
            <a:schemeClr val="bg2"/>
          </a:solidFill>
          <a:ln w="38100">
            <a:solidFill>
              <a:srgbClr val="3F596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1800"/>
              <a:t>Signature Event </a:t>
            </a:r>
          </a:p>
        </p:txBody>
      </p:sp>
      <p:sp>
        <p:nvSpPr>
          <p:cNvPr id="18450" name="AutoShape 18"/>
          <p:cNvSpPr>
            <a:spLocks/>
          </p:cNvSpPr>
          <p:nvPr/>
        </p:nvSpPr>
        <p:spPr bwMode="auto">
          <a:xfrm>
            <a:off x="3705225" y="1663700"/>
            <a:ext cx="153988" cy="1204913"/>
          </a:xfrm>
          <a:prstGeom prst="rightBrace">
            <a:avLst>
              <a:gd name="adj1" fmla="val 6520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cs typeface="Arial" panose="020B0604020202020204" pitchFamily="34" charset="0"/>
            </a:endParaRPr>
          </a:p>
        </p:txBody>
      </p:sp>
      <p:sp>
        <p:nvSpPr>
          <p:cNvPr id="2" name="Right Arrow 1"/>
          <p:cNvSpPr/>
          <p:nvPr/>
        </p:nvSpPr>
        <p:spPr>
          <a:xfrm>
            <a:off x="4116388" y="2133600"/>
            <a:ext cx="1192212" cy="146050"/>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spTree>
    <p:extLst>
      <p:ext uri="{BB962C8B-B14F-4D97-AF65-F5344CB8AC3E}">
        <p14:creationId xmlns:p14="http://schemas.microsoft.com/office/powerpoint/2010/main" val="1657536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770117" y="3816263"/>
            <a:ext cx="4634396" cy="2091609"/>
          </a:xfrm>
          <a:prstGeom prst="roundRect">
            <a:avLst/>
          </a:prstGeom>
          <a:solidFill>
            <a:schemeClr val="bg1"/>
          </a:solidFill>
          <a:ln w="28575">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Rounded Rectangle 10"/>
          <p:cNvSpPr/>
          <p:nvPr/>
        </p:nvSpPr>
        <p:spPr>
          <a:xfrm>
            <a:off x="2873940" y="1771627"/>
            <a:ext cx="5778741" cy="1356278"/>
          </a:xfrm>
          <a:prstGeom prst="roundRect">
            <a:avLst/>
          </a:prstGeom>
          <a:solidFill>
            <a:schemeClr val="bg1"/>
          </a:solidFill>
          <a:ln w="28575">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0" y="139516"/>
            <a:ext cx="9144000" cy="1325563"/>
          </a:xfrm>
        </p:spPr>
        <p:txBody>
          <a:bodyPr>
            <a:normAutofit/>
          </a:bodyPr>
          <a:lstStyle/>
          <a:p>
            <a:pPr algn="ctr"/>
            <a:r>
              <a:rPr lang="en-US" sz="4000" b="1" dirty="0">
                <a:solidFill>
                  <a:schemeClr val="bg1"/>
                </a:solidFill>
              </a:rPr>
              <a:t>Together, We Can Move the Needle on Adoption</a:t>
            </a:r>
          </a:p>
        </p:txBody>
      </p:sp>
      <p:sp>
        <p:nvSpPr>
          <p:cNvPr id="7" name="TextBox 6"/>
          <p:cNvSpPr txBox="1"/>
          <p:nvPr/>
        </p:nvSpPr>
        <p:spPr>
          <a:xfrm>
            <a:off x="913721" y="4012663"/>
            <a:ext cx="4347188" cy="1569660"/>
          </a:xfrm>
          <a:prstGeom prst="rect">
            <a:avLst/>
          </a:prstGeom>
          <a:noFill/>
        </p:spPr>
        <p:txBody>
          <a:bodyPr wrap="square" rtlCol="0">
            <a:spAutoFit/>
          </a:bodyPr>
          <a:lstStyle/>
          <a:p>
            <a:pPr algn="ctr"/>
            <a:r>
              <a:rPr lang="en-US" sz="1600" b="1" i="1" dirty="0"/>
              <a:t>“</a:t>
            </a:r>
            <a:r>
              <a:rPr lang="en-US" sz="1600" b="1" i="1" dirty="0" err="1"/>
              <a:t>Issac</a:t>
            </a:r>
            <a:r>
              <a:rPr lang="en-US" sz="1600" b="1" i="1" dirty="0"/>
              <a:t> was found abandoned in Ethiopia when he was one month old.  When attempts to find relatives were exhausted, adoption became a way for him to have a family. Gift of Adoption’s support in getting him home means more than you could ever know</a:t>
            </a:r>
            <a:r>
              <a:rPr lang="en-US" sz="1600" b="1" i="1" dirty="0" smtClean="0"/>
              <a:t>.”</a:t>
            </a:r>
            <a:endParaRPr lang="en-US" sz="1600" dirty="0"/>
          </a:p>
        </p:txBody>
      </p:sp>
      <p:sp>
        <p:nvSpPr>
          <p:cNvPr id="8" name="TextBox 7"/>
          <p:cNvSpPr txBox="1"/>
          <p:nvPr/>
        </p:nvSpPr>
        <p:spPr>
          <a:xfrm>
            <a:off x="2936103" y="1804465"/>
            <a:ext cx="5716578" cy="1323439"/>
          </a:xfrm>
          <a:prstGeom prst="rect">
            <a:avLst/>
          </a:prstGeom>
          <a:noFill/>
        </p:spPr>
        <p:txBody>
          <a:bodyPr wrap="square" rtlCol="0">
            <a:spAutoFit/>
          </a:bodyPr>
          <a:lstStyle/>
          <a:p>
            <a:pPr algn="ctr"/>
            <a:r>
              <a:rPr lang="en-US" sz="1600" b="1" i="1" dirty="0"/>
              <a:t>“Eliana will grow up in a stable home free of substance abuse.  She would have ended up in the foster care system if we had not been there to adopt her.  She will have access to good medical care, a strong education, and will have a big extended family who loves her a lot!”</a:t>
            </a:r>
            <a:endParaRPr lang="en-US" sz="1600" dirty="0"/>
          </a:p>
        </p:txBody>
      </p:sp>
      <p:pic>
        <p:nvPicPr>
          <p:cNvPr id="14" name="Picture 9"/>
          <p:cNvPicPr>
            <a:picLocks noChangeAspect="1"/>
          </p:cNvPicPr>
          <p:nvPr/>
        </p:nvPicPr>
        <p:blipFill>
          <a:blip r:embed="rId3">
            <a:lum bright="6000" contrast="6000"/>
          </a:blip>
          <a:srcRect l="45921" t="7552" r="-1477" b="25267"/>
          <a:stretch>
            <a:fillRect/>
          </a:stretch>
        </p:blipFill>
        <p:spPr bwMode="auto">
          <a:xfrm>
            <a:off x="5763310" y="4012663"/>
            <a:ext cx="2278148" cy="2068291"/>
          </a:xfrm>
          <a:prstGeom prst="rect">
            <a:avLst/>
          </a:prstGeom>
          <a:noFill/>
          <a:ln w="9525">
            <a:noFill/>
            <a:miter lim="800000"/>
            <a:headEnd/>
            <a:tailEnd/>
          </a:ln>
        </p:spPr>
      </p:pic>
      <p:pic>
        <p:nvPicPr>
          <p:cNvPr id="18" name="Picture 17"/>
          <p:cNvPicPr>
            <a:picLocks noChangeAspect="1"/>
          </p:cNvPicPr>
          <p:nvPr/>
        </p:nvPicPr>
        <p:blipFill>
          <a:blip r:embed="rId4"/>
          <a:stretch>
            <a:fillRect/>
          </a:stretch>
        </p:blipFill>
        <p:spPr>
          <a:xfrm>
            <a:off x="431852" y="1697547"/>
            <a:ext cx="2298039" cy="1812168"/>
          </a:xfrm>
          <a:prstGeom prst="rect">
            <a:avLst/>
          </a:prstGeom>
        </p:spPr>
      </p:pic>
      <p:sp>
        <p:nvSpPr>
          <p:cNvPr id="12" name="Rectangle 2"/>
          <p:cNvSpPr>
            <a:spLocks noChangeArrowheads="1"/>
          </p:cNvSpPr>
          <p:nvPr/>
        </p:nvSpPr>
        <p:spPr bwMode="auto">
          <a:xfrm>
            <a:off x="0" y="-1"/>
            <a:ext cx="9144000" cy="1458625"/>
          </a:xfrm>
          <a:prstGeom prst="rect">
            <a:avLst/>
          </a:prstGeom>
          <a:solidFill>
            <a:srgbClr val="5B1F67"/>
          </a:solidFill>
          <a:ln w="12700" algn="ctr">
            <a:solidFill>
              <a:srgbClr val="41719C"/>
            </a:solidFill>
            <a:miter lim="800000"/>
            <a:headEnd/>
            <a:tailEnd/>
          </a:ln>
        </p:spPr>
        <p:txBody>
          <a:bodyPr anchor="ctr"/>
          <a:lstStyle/>
          <a:p>
            <a:pPr algn="ctr"/>
            <a:r>
              <a:rPr lang="en-US" sz="4000" dirty="0">
                <a:solidFill>
                  <a:srgbClr val="FFFFFF"/>
                </a:solidFill>
              </a:rPr>
              <a:t>Together, We Can </a:t>
            </a:r>
            <a:r>
              <a:rPr lang="en-US" sz="4000" dirty="0" smtClean="0">
                <a:solidFill>
                  <a:srgbClr val="FFFFFF"/>
                </a:solidFill>
              </a:rPr>
              <a:t>Help More Children with the Gift </a:t>
            </a:r>
            <a:r>
              <a:rPr lang="en-US" sz="4000" smtClean="0">
                <a:solidFill>
                  <a:srgbClr val="FFFFFF"/>
                </a:solidFill>
              </a:rPr>
              <a:t>of Adoption</a:t>
            </a:r>
            <a:endParaRPr lang="en-US" sz="4000" dirty="0">
              <a:solidFill>
                <a:srgbClr val="FFFFFF"/>
              </a:solidFill>
            </a:endParaRPr>
          </a:p>
        </p:txBody>
      </p:sp>
    </p:spTree>
    <p:extLst>
      <p:ext uri="{BB962C8B-B14F-4D97-AF65-F5344CB8AC3E}">
        <p14:creationId xmlns:p14="http://schemas.microsoft.com/office/powerpoint/2010/main" val="16926112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1891</TotalTime>
  <Words>795</Words>
  <Application>Microsoft Office PowerPoint</Application>
  <PresentationFormat>On-screen Show (4:3)</PresentationFormat>
  <Paragraphs>101</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Calibri</vt:lpstr>
      <vt:lpstr>Calibri Light</vt:lpstr>
      <vt:lpstr>MS Mincho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Together, We Can Move the Needle on Adoption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500 in 5 Campaign</dc:title>
  <dc:creator>Sharon Komlofske</dc:creator>
  <cp:lastModifiedBy>Sharon Komlofske</cp:lastModifiedBy>
  <cp:revision>188</cp:revision>
  <cp:lastPrinted>2016-03-17T18:38:59Z</cp:lastPrinted>
  <dcterms:created xsi:type="dcterms:W3CDTF">2015-12-18T21:09:48Z</dcterms:created>
  <dcterms:modified xsi:type="dcterms:W3CDTF">2019-01-02T01:48:30Z</dcterms:modified>
</cp:coreProperties>
</file>