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14_F49ED78B.xml" ContentType="application/vnd.ms-powerpoint.comments+xml"/>
  <Override PartName="/ppt/comments/modernComment_117_9494CFA3.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1"/>
  </p:notesMasterIdLst>
  <p:sldIdLst>
    <p:sldId id="256" r:id="rId5"/>
    <p:sldId id="280" r:id="rId6"/>
    <p:sldId id="259" r:id="rId7"/>
    <p:sldId id="270" r:id="rId8"/>
    <p:sldId id="283" r:id="rId9"/>
    <p:sldId id="284" r:id="rId10"/>
    <p:sldId id="285" r:id="rId11"/>
    <p:sldId id="276" r:id="rId12"/>
    <p:sldId id="272" r:id="rId13"/>
    <p:sldId id="279" r:id="rId14"/>
    <p:sldId id="275" r:id="rId15"/>
    <p:sldId id="273" r:id="rId16"/>
    <p:sldId id="281" r:id="rId17"/>
    <p:sldId id="277" r:id="rId18"/>
    <p:sldId id="282" r:id="rId19"/>
    <p:sldId id="2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4B4DF63B-2278-0097-D366-9AB239CFFFE8}" name="Susan Smith" initials="SS" userId="S::ssmith@giftofadoption.org::e918fcf9-d1e4-4086-b582-80188938ca8e" providerId="AD"/>
  <p188:author id="{AA37134C-70C7-FA60-4A71-2BCBC1FF79B2}" name="Brian Murphy" initials="BM" userId="S::bmurphy@giftofadoption.org::80852290-ad45-4d54-af6e-7b6020a8b33b" providerId="AD"/>
  <p188:author id="{8986B2D8-A5F1-26B5-5DBF-5D3192A2E4C2}" name="MaryKate Schneider" initials="MS" userId="S::mschneider@giftofadoption.org::02952cb7-5c02-4934-b98c-8ee048e3128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7001A3-2107-686B-5DDC-1BDBB95924A7}" v="1035" dt="2026-03-11T14:58:35.920"/>
    <p1510:client id="{CB809C57-A470-F7C9-FF17-9EA938CC6294}" v="156" dt="2026-03-11T15:23:58.7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comments/modernComment_114_F49ED78B.xml><?xml version="1.0" encoding="utf-8"?>
<p188:cmLst xmlns:a="http://schemas.openxmlformats.org/drawingml/2006/main" xmlns:r="http://schemas.openxmlformats.org/officeDocument/2006/relationships" xmlns:p188="http://schemas.microsoft.com/office/powerpoint/2018/8/main">
  <p188:cm id="{68AD81EA-F18D-44EC-961F-A2C614CAEFCD}" authorId="{8986B2D8-A5F1-26B5-5DBF-5D3192A2E4C2}" created="2026-03-06T16:52:39.401">
    <ac:txMkLst xmlns:ac="http://schemas.microsoft.com/office/drawing/2013/main/command">
      <pc:docMk xmlns:pc="http://schemas.microsoft.com/office/powerpoint/2013/main/command"/>
      <pc:sldMk xmlns:pc="http://schemas.microsoft.com/office/powerpoint/2013/main/command" cId="4104050571" sldId="276"/>
      <ac:spMk id="8" creationId="{9D7B958C-701A-7679-98AB-593A0253E808}"/>
      <ac:txMk cp="273" len="204">
        <ac:context len="478" hash="2896613532"/>
      </ac:txMk>
    </ac:txMkLst>
    <p188:pos x="2734235" y="4594411"/>
    <p188:txBody>
      <a:bodyPr/>
      <a:lstStyle/>
      <a:p>
        <a:r>
          <a:rPr lang="en-US"/>
          <a:t>are we asking chapters to continue to do this, or is this something i'm taking over with brian?</a:t>
        </a:r>
      </a:p>
    </p188:txBody>
  </p188:cm>
  <p188:cm id="{D6ACE329-6ACF-4C90-A254-03A749C831FD}" authorId="{8986B2D8-A5F1-26B5-5DBF-5D3192A2E4C2}" created="2026-03-06T16:53:29.401">
    <ac:txMkLst xmlns:ac="http://schemas.microsoft.com/office/drawing/2013/main/command">
      <pc:docMk xmlns:pc="http://schemas.microsoft.com/office/powerpoint/2013/main/command"/>
      <pc:sldMk xmlns:pc="http://schemas.microsoft.com/office/powerpoint/2013/main/command" cId="4104050571" sldId="276"/>
      <ac:spMk id="8" creationId="{9D7B958C-701A-7679-98AB-593A0253E808}"/>
      <ac:txMk cp="273">
        <ac:context len="478" hash="2896613532"/>
      </ac:txMk>
    </ac:txMkLst>
    <p188:pos x="3563470" y="3361764"/>
    <p188:txBody>
      <a:bodyPr/>
      <a:lstStyle/>
      <a:p>
        <a:r>
          <a:rPr lang="en-US"/>
          <a:t>this seems to be more monica and i's purview now, yes? we could keep encouraging folks to share to their personal pages when we makes these posts!</a:t>
        </a:r>
      </a:p>
    </p188:txBody>
  </p188:cm>
</p188:cmLst>
</file>

<file path=ppt/comments/modernComment_117_9494CFA3.xml><?xml version="1.0" encoding="utf-8"?>
<p188:cmLst xmlns:a="http://schemas.openxmlformats.org/drawingml/2006/main" xmlns:r="http://schemas.openxmlformats.org/officeDocument/2006/relationships" xmlns:p188="http://schemas.microsoft.com/office/powerpoint/2018/8/main">
  <p188:cm id="{FB285E7E-8C06-4C01-AE65-8BC53F32C690}" authorId="{8986B2D8-A5F1-26B5-5DBF-5D3192A2E4C2}" status="resolved" created="2026-03-06T16:54:39.714" complete="100000">
    <ac:txMkLst xmlns:ac="http://schemas.microsoft.com/office/drawing/2013/main/command">
      <pc:docMk xmlns:pc="http://schemas.microsoft.com/office/powerpoint/2013/main/command"/>
      <pc:sldMk xmlns:pc="http://schemas.microsoft.com/office/powerpoint/2013/main/command" cId="2492780451" sldId="279"/>
      <ac:spMk id="5" creationId="{22189173-E099-5588-7B0D-1CD20E559FC0}"/>
      <ac:txMk cp="974">
        <ac:context len="1002" hash="4186501316"/>
      </ac:txMk>
    </ac:txMkLst>
    <p188:pos x="11060205" y="4908176"/>
    <p188:txBody>
      <a:bodyPr/>
      <a:lstStyle/>
      <a:p>
        <a:r>
          <a:rPr lang="en-US"/>
          <a:t>are we keeping this policy moving forward?</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4A54E6-3F08-4306-91C1-7CDE33DCA8DA}" type="datetimeFigureOut">
              <a:rPr lang="en-US" smtClean="0"/>
              <a:t>3/23/2026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942749-34B7-4464-9C4B-027C00F4B487}" type="slidenum">
              <a:rPr lang="en-US" smtClean="0"/>
              <a:t>‹#›</a:t>
            </a:fld>
            <a:endParaRPr lang="en-US"/>
          </a:p>
        </p:txBody>
      </p:sp>
    </p:spTree>
    <p:extLst>
      <p:ext uri="{BB962C8B-B14F-4D97-AF65-F5344CB8AC3E}">
        <p14:creationId xmlns:p14="http://schemas.microsoft.com/office/powerpoint/2010/main" val="3691165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942749-34B7-4464-9C4B-027C00F4B487}" type="slidenum">
              <a:rPr lang="en-US" smtClean="0"/>
              <a:t>1</a:t>
            </a:fld>
            <a:endParaRPr lang="en-US"/>
          </a:p>
        </p:txBody>
      </p:sp>
    </p:spTree>
    <p:extLst>
      <p:ext uri="{BB962C8B-B14F-4D97-AF65-F5344CB8AC3E}">
        <p14:creationId xmlns:p14="http://schemas.microsoft.com/office/powerpoint/2010/main" val="1351034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56110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64777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08833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20659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89689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09766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57958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06059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23159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3657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91325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764DE79-268F-4C1A-8933-263129D2AF90}" type="datetimeFigureOut">
              <a:rPr lang="en-US" dirty="0"/>
              <a:t>3/23/2026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985303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mailto:chaptersupport@giftofadoption.org" TargetMode="External"/><Relationship Id="rId2" Type="http://schemas.microsoft.com/office/2018/10/relationships/comments" Target="../comments/modernComment_117_9494CFA3.xml"/><Relationship Id="rId1" Type="http://schemas.openxmlformats.org/officeDocument/2006/relationships/slideLayout" Target="../slideLayouts/slideLayout7.xml"/><Relationship Id="rId4" Type="http://schemas.openxmlformats.org/officeDocument/2006/relationships/hyperlink" Target="https://giftofadoption.sharepoint.com/:b:/s/GiftofAdoptionAll/EeYOZUaYf51Bm2VC_z01Sl0BPS3nMLBQ0xGgEY7fNE8AOw?e=KTlaTJ"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giftofadoption.sharepoint.com/:b:/s/GiftofAdoptionAll/EUyXmCNtG_NLuOKGsxDVwFYBFFzK5Z3aMMKr559vu8HHEw?e=J799D9"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giftofadoption.org/get-engaged/"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mailto:ChapterSupport@giftofadoption.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mailto:chaptersupport@giftofadoption.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instagram.com/giftofadoption/" TargetMode="External"/><Relationship Id="rId7" Type="http://schemas.openxmlformats.org/officeDocument/2006/relationships/hyperlink" Target="https://www.youtube.com/giftofadoptionfund" TargetMode="External"/><Relationship Id="rId2" Type="http://schemas.openxmlformats.org/officeDocument/2006/relationships/hyperlink" Target="https://www.facebook.com/giftofadoptionfund/" TargetMode="External"/><Relationship Id="rId1" Type="http://schemas.openxmlformats.org/officeDocument/2006/relationships/slideLayout" Target="../slideLayouts/slideLayout7.xml"/><Relationship Id="rId6" Type="http://schemas.openxmlformats.org/officeDocument/2006/relationships/hyperlink" Target="https://vimeo.com/giftofadoption" TargetMode="External"/><Relationship Id="rId5" Type="http://schemas.openxmlformats.org/officeDocument/2006/relationships/hyperlink" Target="https://www.tiktok.com/@gift.of.adoption?is_from_webapp=1&amp;sender_device=pc" TargetMode="External"/><Relationship Id="rId4" Type="http://schemas.openxmlformats.org/officeDocument/2006/relationships/hyperlink" Target="https://www.linkedin.com/company/gift-of-adoption-fund"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mailto:chaptersupport@giftofadoption.or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8/10/relationships/comments" Target="../comments/modernComment_114_F49ED78B.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mailto:chaptersupport@giftofadoption.or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6FF2B7BE-8E1C-749D-8E82-D5A71611D190}"/>
              </a:ext>
            </a:extLst>
          </p:cNvPr>
          <p:cNvSpPr txBox="1">
            <a:spLocks noChangeArrowheads="1"/>
          </p:cNvSpPr>
          <p:nvPr/>
        </p:nvSpPr>
        <p:spPr bwMode="auto">
          <a:xfrm>
            <a:off x="838200" y="5595614"/>
            <a:ext cx="6850488" cy="9139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0"/>
              </a:spcBef>
              <a:spcAft>
                <a:spcPts val="600"/>
              </a:spcAft>
            </a:pPr>
            <a:r>
              <a:rPr lang="en-US" altLang="en-US" sz="2700">
                <a:solidFill>
                  <a:srgbClr val="FFFFFF"/>
                </a:solidFill>
                <a:latin typeface="+mj-lt"/>
                <a:ea typeface="+mj-ea"/>
                <a:cs typeface="+mj-cs"/>
              </a:rPr>
              <a:t>Social Media &amp; Storytelling</a:t>
            </a:r>
          </a:p>
          <a:p>
            <a:pPr>
              <a:lnSpc>
                <a:spcPct val="90000"/>
              </a:lnSpc>
              <a:spcBef>
                <a:spcPct val="0"/>
              </a:spcBef>
              <a:spcAft>
                <a:spcPts val="600"/>
              </a:spcAft>
            </a:pPr>
            <a:r>
              <a:rPr lang="en-US" altLang="en-US" sz="2700">
                <a:solidFill>
                  <a:srgbClr val="FFFFFF"/>
                </a:solidFill>
                <a:latin typeface="+mj-lt"/>
                <a:ea typeface="+mj-ea"/>
                <a:cs typeface="+mj-cs"/>
              </a:rPr>
              <a:t>Quick 5</a:t>
            </a:r>
          </a:p>
        </p:txBody>
      </p:sp>
      <p:pic>
        <p:nvPicPr>
          <p:cNvPr id="9" name="Picture 8" descr="A close-up of a seal&#10;&#10;AI-generated content may be incorrect.">
            <a:extLst>
              <a:ext uri="{FF2B5EF4-FFF2-40B4-BE49-F238E27FC236}">
                <a16:creationId xmlns:a16="http://schemas.microsoft.com/office/drawing/2014/main" id="{1584A78E-F022-F475-97D2-6F59464BC063}"/>
              </a:ext>
            </a:extLst>
          </p:cNvPr>
          <p:cNvPicPr>
            <a:picLocks noChangeAspect="1"/>
          </p:cNvPicPr>
          <p:nvPr/>
        </p:nvPicPr>
        <p:blipFill>
          <a:blip r:embed="rId3"/>
          <a:stretch>
            <a:fillRect/>
          </a:stretch>
        </p:blipFill>
        <p:spPr>
          <a:xfrm>
            <a:off x="873971" y="2680264"/>
            <a:ext cx="5082847" cy="1270711"/>
          </a:xfrm>
          <a:prstGeom prst="rect">
            <a:avLst/>
          </a:prstGeom>
        </p:spPr>
      </p:pic>
      <p:pic>
        <p:nvPicPr>
          <p:cNvPr id="4" name="Picture 4" descr="Adoption Grants | Gift of Adoption Fund">
            <a:extLst>
              <a:ext uri="{FF2B5EF4-FFF2-40B4-BE49-F238E27FC236}">
                <a16:creationId xmlns:a16="http://schemas.microsoft.com/office/drawing/2014/main" id="{124647D4-22E3-654D-B6A9-B6E5BDDC5A9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412" t="17162" r="17102" b="23810"/>
          <a:stretch/>
        </p:blipFill>
        <p:spPr bwMode="auto">
          <a:xfrm>
            <a:off x="6222978" y="2046761"/>
            <a:ext cx="5081516" cy="25377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945E8711-5648-E815-0DAA-79C658265BC4}"/>
              </a:ext>
            </a:extLst>
          </p:cNvPr>
          <p:cNvSpPr>
            <a:spLocks noChangeArrowheads="1"/>
          </p:cNvSpPr>
          <p:nvPr/>
        </p:nvSpPr>
        <p:spPr bwMode="auto">
          <a:xfrm>
            <a:off x="0" y="5580530"/>
            <a:ext cx="12192000" cy="1282608"/>
          </a:xfrm>
          <a:prstGeom prst="rect">
            <a:avLst/>
          </a:prstGeom>
          <a:solidFill>
            <a:srgbClr val="7B2980"/>
          </a:solidFill>
          <a:ln w="12700" algn="ctr">
            <a:solidFill>
              <a:srgbClr val="41719C"/>
            </a:solidFill>
            <a:miter lim="800000"/>
            <a:headEnd/>
            <a:tailEnd/>
          </a:ln>
        </p:spPr>
        <p:txBody>
          <a:bodyPr lIns="91440" tIns="45720" rIns="91440" bIns="4572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000">
                <a:solidFill>
                  <a:srgbClr val="FFFFFF"/>
                </a:solidFill>
                <a:latin typeface="Calibri"/>
                <a:ea typeface="Calibri"/>
                <a:cs typeface="Arial"/>
              </a:rPr>
              <a:t>Social Media and Storytelling Quick 5</a:t>
            </a:r>
            <a:endParaRPr lang="en-US" altLang="en-US" sz="4000">
              <a:solidFill>
                <a:srgbClr val="FFFFFF"/>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62892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5F481-1FEE-AC90-3642-826FC746D1C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52D13D-FC57-F6E5-916C-3A90A4BDFA58}"/>
              </a:ext>
            </a:extLst>
          </p:cNvPr>
          <p:cNvSpPr>
            <a:spLocks noGrp="1"/>
          </p:cNvSpPr>
          <p:nvPr>
            <p:ph type="sldNum" sz="quarter" idx="12"/>
          </p:nvPr>
        </p:nvSpPr>
        <p:spPr/>
        <p:txBody>
          <a:bodyPr/>
          <a:lstStyle/>
          <a:p>
            <a:fld id="{8957079F-E79F-4359-A64E-AC2FD543D618}" type="slidenum">
              <a:rPr lang="en-US" smtClean="0"/>
              <a:t>10</a:t>
            </a:fld>
            <a:endParaRPr lang="en-US"/>
          </a:p>
        </p:txBody>
      </p:sp>
      <p:sp>
        <p:nvSpPr>
          <p:cNvPr id="3" name="Rectangle 2">
            <a:extLst>
              <a:ext uri="{FF2B5EF4-FFF2-40B4-BE49-F238E27FC236}">
                <a16:creationId xmlns:a16="http://schemas.microsoft.com/office/drawing/2014/main" id="{B9EEC573-A3BC-93BA-00A9-4E40186265E1}"/>
              </a:ext>
            </a:extLst>
          </p:cNvPr>
          <p:cNvSpPr>
            <a:spLocks noChangeArrowheads="1"/>
          </p:cNvSpPr>
          <p:nvPr/>
        </p:nvSpPr>
        <p:spPr bwMode="auto">
          <a:xfrm>
            <a:off x="0" y="1"/>
            <a:ext cx="12192000" cy="722313"/>
          </a:xfrm>
          <a:prstGeom prst="rect">
            <a:avLst/>
          </a:prstGeom>
          <a:solidFill>
            <a:srgbClr val="7B2980"/>
          </a:solidFill>
          <a:ln w="12700" algn="ctr">
            <a:solidFill>
              <a:srgbClr val="41719C"/>
            </a:solidFill>
            <a:miter lim="800000"/>
            <a:headEnd/>
            <a:tailEnd/>
          </a:ln>
        </p:spPr>
        <p:txBody>
          <a:bodyPr lIns="91440" tIns="45720" rIns="91440" bIns="4572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000">
                <a:solidFill>
                  <a:srgbClr val="FFFFFF"/>
                </a:solidFill>
                <a:latin typeface="Calibri"/>
                <a:ea typeface="Calibri"/>
                <a:cs typeface="Arial"/>
              </a:rPr>
              <a:t>Social Media Policy</a:t>
            </a:r>
            <a:endParaRPr lang="en-US" altLang="en-US" sz="4000">
              <a:solidFill>
                <a:srgbClr val="FFFFFF"/>
              </a:solidFill>
              <a:latin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22189173-E099-5588-7B0D-1CD20E559FC0}"/>
              </a:ext>
            </a:extLst>
          </p:cNvPr>
          <p:cNvSpPr txBox="1"/>
          <p:nvPr/>
        </p:nvSpPr>
        <p:spPr>
          <a:xfrm>
            <a:off x="402465" y="923095"/>
            <a:ext cx="11383509" cy="5940088"/>
          </a:xfrm>
          <a:prstGeom prst="rect">
            <a:avLst/>
          </a:prstGeom>
          <a:noFill/>
        </p:spPr>
        <p:txBody>
          <a:bodyPr wrap="square" lIns="91440" tIns="45720" rIns="91440" bIns="45720" anchor="t">
            <a:spAutoFit/>
          </a:bodyPr>
          <a:lstStyle/>
          <a:p>
            <a:r>
              <a:rPr lang="en-US" altLang="en-US" sz="2000">
                <a:latin typeface="Calibri"/>
                <a:ea typeface="Calibri"/>
                <a:cs typeface="Calibri"/>
              </a:rPr>
              <a:t>Important takeaways: </a:t>
            </a:r>
            <a:endParaRPr lang="en-US" altLang="en-US" sz="2000">
              <a:latin typeface="Calibri" panose="020F0502020204030204" pitchFamily="34" charset="0"/>
              <a:ea typeface="Calibri" panose="020F0502020204030204" pitchFamily="34" charset="0"/>
              <a:cs typeface="Calibri" panose="020F0502020204030204" pitchFamily="34" charset="0"/>
            </a:endParaRPr>
          </a:p>
          <a:p>
            <a:endParaRPr lang="en-US" altLang="en-US" sz="200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a:buChar char="•"/>
            </a:pPr>
            <a:r>
              <a:rPr lang="en-US" altLang="en-US" sz="2000">
                <a:latin typeface="Calibri"/>
                <a:ea typeface="Calibri"/>
                <a:cs typeface="Calibri"/>
              </a:rPr>
              <a:t>GOA is committed to keeping the focus of our communications on our mission and keeping a positive representation of the GOA brand across all social media platforms.</a:t>
            </a:r>
            <a:endParaRPr lang="en-US" altLang="en-US" sz="200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a:buChar char="•"/>
            </a:pPr>
            <a:r>
              <a:rPr lang="en-US" altLang="en-US" sz="2000">
                <a:latin typeface="Calibri"/>
                <a:ea typeface="Calibri"/>
                <a:cs typeface="Calibri"/>
              </a:rPr>
              <a:t>GOA grants are awarded without regard to an applicant's race, ethnicity, age, religion, marital status, or sexual orientation.</a:t>
            </a:r>
          </a:p>
          <a:p>
            <a:pPr marL="342900" indent="-342900">
              <a:buFont typeface="Arial"/>
              <a:buChar char="•"/>
            </a:pPr>
            <a:r>
              <a:rPr lang="en-US" altLang="en-US" sz="2000">
                <a:latin typeface="Calibri"/>
                <a:ea typeface="Calibri"/>
                <a:cs typeface="Calibri"/>
              </a:rPr>
              <a:t>Anyone posting should honor GOA's non-discriminatory policy and avoid partisan political statements or evangelizing for anything other than the cause of adoption.</a:t>
            </a:r>
          </a:p>
          <a:p>
            <a:pPr marL="342900" indent="-342900">
              <a:buFont typeface="Arial"/>
              <a:buChar char="•"/>
            </a:pPr>
            <a:r>
              <a:rPr lang="en-US" altLang="en-US" sz="2000">
                <a:latin typeface="Calibri"/>
                <a:ea typeface="Calibri"/>
                <a:cs typeface="Calibri"/>
              </a:rPr>
              <a:t>Before sharing photos of families, always check in with us at chaptersupport@giftofadoption.org to make sure we have the family’s permission on-file. </a:t>
            </a:r>
          </a:p>
          <a:p>
            <a:pPr marL="800100" lvl="1" indent="-342900">
              <a:buFont typeface="Courier New"/>
              <a:buChar char="o"/>
            </a:pPr>
            <a:r>
              <a:rPr lang="en-US" altLang="en-US" sz="2000">
                <a:latin typeface="Calibri"/>
                <a:ea typeface="Calibri"/>
                <a:cs typeface="Calibri"/>
              </a:rPr>
              <a:t>Always avoid sharing the family’s last name and other potentially identifying information, like their town of residence or the adoption agency they’re working with.</a:t>
            </a:r>
            <a:endParaRPr lang="en-US"/>
          </a:p>
          <a:p>
            <a:pPr marL="342900" indent="-342900">
              <a:buFont typeface="Arial"/>
              <a:buChar char="•"/>
            </a:pPr>
            <a:r>
              <a:rPr lang="en-US" altLang="en-US" sz="2000">
                <a:latin typeface="Calibri"/>
                <a:ea typeface="Calibri"/>
                <a:cs typeface="Calibri"/>
              </a:rPr>
              <a:t>Please refrain from creating social media accounts for your chapter on any additional platforms. If you’d like to open an account on Instagram please reach out to </a:t>
            </a:r>
            <a:r>
              <a:rPr lang="en-US" altLang="en-US" sz="2000">
                <a:latin typeface="Calibri"/>
                <a:ea typeface="Calibri"/>
                <a:cs typeface="Calibri"/>
                <a:hlinkClick r:id="rId3"/>
              </a:rPr>
              <a:t>Chapter Support</a:t>
            </a:r>
            <a:r>
              <a:rPr lang="en-US" altLang="en-US" sz="2000">
                <a:latin typeface="Calibri"/>
                <a:ea typeface="Calibri"/>
                <a:cs typeface="Calibri"/>
              </a:rPr>
              <a:t>. </a:t>
            </a:r>
          </a:p>
          <a:p>
            <a:pPr marL="342900" indent="-342900">
              <a:buFont typeface="Arial"/>
              <a:buChar char="•"/>
            </a:pPr>
            <a:endParaRPr lang="en-US" altLang="en-US" sz="2000">
              <a:latin typeface="Calibri"/>
              <a:ea typeface="Calibri"/>
              <a:cs typeface="Calibri"/>
            </a:endParaRPr>
          </a:p>
          <a:p>
            <a:r>
              <a:rPr lang="en-US" sz="2000">
                <a:latin typeface="Calibri"/>
                <a:ea typeface="Calibri"/>
                <a:cs typeface="Calibri"/>
                <a:hlinkClick r:id="rId4"/>
              </a:rPr>
              <a:t>View Full Policy Here</a:t>
            </a:r>
            <a:r>
              <a:rPr lang="en-US" sz="2000">
                <a:latin typeface="Calibri"/>
                <a:ea typeface="Calibri"/>
                <a:cs typeface="Calibri"/>
              </a:rPr>
              <a:t> </a:t>
            </a:r>
            <a:endParaRPr lang="en-US" altLang="en-US" sz="2000">
              <a:latin typeface="Calibri"/>
              <a:ea typeface="Calibri"/>
              <a:cs typeface="Calibri"/>
            </a:endParaRPr>
          </a:p>
          <a:p>
            <a:pPr marL="342900" indent="-342900">
              <a:buFont typeface="Arial"/>
              <a:buChar char="•"/>
            </a:pPr>
            <a:endParaRPr lang="en-US" altLang="en-US" sz="2000">
              <a:latin typeface="Calibri" panose="020F0502020204030204" pitchFamily="34" charset="0"/>
              <a:ea typeface="Calibri" panose="020F0502020204030204" pitchFamily="34" charset="0"/>
              <a:cs typeface="Calibri" panose="020F0502020204030204" pitchFamily="34" charset="0"/>
            </a:endParaRPr>
          </a:p>
          <a:p>
            <a:pPr marL="342265" indent="-342265">
              <a:buFont typeface="Arial" panose="020B0604020202020204" pitchFamily="34" charset="0"/>
              <a:buChar char="•"/>
            </a:pPr>
            <a:endParaRPr lang="en-US" altLang="en-US" sz="2000">
              <a:latin typeface="Calibri" panose="020F0502020204030204" pitchFamily="34" charset="0"/>
              <a:ea typeface="Calibri" panose="020F0502020204030204" pitchFamily="34" charset="0"/>
              <a:cs typeface="Calibri" panose="020F0502020204030204" pitchFamily="34" charset="0"/>
            </a:endParaRPr>
          </a:p>
          <a:p>
            <a:pPr marL="342265" indent="-342265">
              <a:buFont typeface="Arial" panose="020B0604020202020204" pitchFamily="34" charset="0"/>
              <a:buChar char="•"/>
            </a:pPr>
            <a:endParaRPr lang="en-US" altLang="en-US" sz="20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92780451"/>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B9727-2CC9-2464-D74D-90BF6A8C1AF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A36418-AC41-C776-94F6-FDC8FFB90B71}"/>
              </a:ext>
            </a:extLst>
          </p:cNvPr>
          <p:cNvSpPr>
            <a:spLocks noGrp="1"/>
          </p:cNvSpPr>
          <p:nvPr>
            <p:ph type="sldNum" sz="quarter" idx="12"/>
          </p:nvPr>
        </p:nvSpPr>
        <p:spPr/>
        <p:txBody>
          <a:bodyPr/>
          <a:lstStyle/>
          <a:p>
            <a:fld id="{8957079F-E79F-4359-A64E-AC2FD543D618}" type="slidenum">
              <a:rPr lang="en-US" smtClean="0"/>
              <a:t>11</a:t>
            </a:fld>
            <a:endParaRPr lang="en-US"/>
          </a:p>
        </p:txBody>
      </p:sp>
      <p:sp>
        <p:nvSpPr>
          <p:cNvPr id="3" name="Rectangle 2">
            <a:extLst>
              <a:ext uri="{FF2B5EF4-FFF2-40B4-BE49-F238E27FC236}">
                <a16:creationId xmlns:a16="http://schemas.microsoft.com/office/drawing/2014/main" id="{0DCB19AC-F2FD-9EC8-FA90-7ABCBCF5134B}"/>
              </a:ext>
            </a:extLst>
          </p:cNvPr>
          <p:cNvSpPr>
            <a:spLocks noChangeArrowheads="1"/>
          </p:cNvSpPr>
          <p:nvPr/>
        </p:nvSpPr>
        <p:spPr bwMode="auto">
          <a:xfrm>
            <a:off x="0" y="1"/>
            <a:ext cx="12192000" cy="722313"/>
          </a:xfrm>
          <a:prstGeom prst="rect">
            <a:avLst/>
          </a:prstGeom>
          <a:solidFill>
            <a:srgbClr val="7B2980"/>
          </a:solidFill>
          <a:ln w="12700" algn="ctr">
            <a:solidFill>
              <a:srgbClr val="41719C"/>
            </a:solidFill>
            <a:miter lim="800000"/>
            <a:headEnd/>
            <a:tailEnd/>
          </a:ln>
        </p:spPr>
        <p:txBody>
          <a:bodyPr lIns="91440" tIns="45720" rIns="91440" bIns="4572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000">
                <a:solidFill>
                  <a:srgbClr val="FFFFFF"/>
                </a:solidFill>
                <a:latin typeface="Calibri"/>
                <a:ea typeface="Calibri"/>
                <a:cs typeface="Arial"/>
              </a:rPr>
              <a:t>Social Media: Responsibly Sourced Stories</a:t>
            </a:r>
            <a:endParaRPr lang="en-US" altLang="en-US" sz="4000">
              <a:solidFill>
                <a:srgbClr val="FFFFFF"/>
              </a:solidFill>
              <a:latin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A3B659E7-93CF-2C95-ABF2-C1A8B23E9CFC}"/>
              </a:ext>
            </a:extLst>
          </p:cNvPr>
          <p:cNvSpPr txBox="1"/>
          <p:nvPr/>
        </p:nvSpPr>
        <p:spPr>
          <a:xfrm>
            <a:off x="730414" y="1004090"/>
            <a:ext cx="11383509" cy="400110"/>
          </a:xfrm>
          <a:prstGeom prst="rect">
            <a:avLst/>
          </a:prstGeom>
          <a:noFill/>
        </p:spPr>
        <p:txBody>
          <a:bodyPr wrap="square" lIns="91440" tIns="45720" rIns="91440" bIns="45720" anchor="t">
            <a:spAutoFit/>
          </a:bodyPr>
          <a:lstStyle/>
          <a:p>
            <a:r>
              <a:rPr lang="en-US" altLang="en-US" sz="2000">
                <a:latin typeface="Calibri"/>
                <a:ea typeface="Calibri"/>
                <a:cs typeface="Calibri"/>
              </a:rPr>
              <a:t>Full Guide Located here:  </a:t>
            </a:r>
            <a:r>
              <a:rPr lang="en-US" sz="2000">
                <a:latin typeface="Calibri"/>
                <a:ea typeface="Calibri"/>
                <a:cs typeface="Calibri"/>
                <a:hlinkClick r:id="rId2"/>
              </a:rPr>
              <a:t>Responsibly Sourced Stories Guide</a:t>
            </a:r>
            <a:endParaRPr lang="en-US" altLang="en-US" sz="2000">
              <a:latin typeface="Calibri" panose="020F0502020204030204" pitchFamily="34" charset="0"/>
              <a:ea typeface="Calibri" panose="020F0502020204030204" pitchFamily="34" charset="0"/>
              <a:cs typeface="Calibri" panose="020F0502020204030204" pitchFamily="34" charset="0"/>
              <a:hlinkClick r:id="rId2"/>
            </a:endParaRPr>
          </a:p>
        </p:txBody>
      </p:sp>
      <p:graphicFrame>
        <p:nvGraphicFramePr>
          <p:cNvPr id="12" name="Table 11">
            <a:extLst>
              <a:ext uri="{FF2B5EF4-FFF2-40B4-BE49-F238E27FC236}">
                <a16:creationId xmlns:a16="http://schemas.microsoft.com/office/drawing/2014/main" id="{2DBDC172-6B49-3F2A-1F03-868FD6F05520}"/>
              </a:ext>
            </a:extLst>
          </p:cNvPr>
          <p:cNvGraphicFramePr>
            <a:graphicFrameLocks noGrp="1"/>
          </p:cNvGraphicFramePr>
          <p:nvPr>
            <p:extLst>
              <p:ext uri="{D42A27DB-BD31-4B8C-83A1-F6EECF244321}">
                <p14:modId xmlns:p14="http://schemas.microsoft.com/office/powerpoint/2010/main" val="1693646975"/>
              </p:ext>
            </p:extLst>
          </p:nvPr>
        </p:nvGraphicFramePr>
        <p:xfrm>
          <a:off x="730140" y="1614767"/>
          <a:ext cx="10612434" cy="4588543"/>
        </p:xfrm>
        <a:graphic>
          <a:graphicData uri="http://schemas.openxmlformats.org/drawingml/2006/table">
            <a:tbl>
              <a:tblPr bandRow="1">
                <a:tableStyleId>{5C22544A-7EE6-4342-B048-85BDC9FD1C3A}</a:tableStyleId>
              </a:tblPr>
              <a:tblGrid>
                <a:gridCol w="3511324">
                  <a:extLst>
                    <a:ext uri="{9D8B030D-6E8A-4147-A177-3AD203B41FA5}">
                      <a16:colId xmlns:a16="http://schemas.microsoft.com/office/drawing/2014/main" val="4153475347"/>
                    </a:ext>
                  </a:extLst>
                </a:gridCol>
                <a:gridCol w="5276547">
                  <a:extLst>
                    <a:ext uri="{9D8B030D-6E8A-4147-A177-3AD203B41FA5}">
                      <a16:colId xmlns:a16="http://schemas.microsoft.com/office/drawing/2014/main" val="4254673372"/>
                    </a:ext>
                  </a:extLst>
                </a:gridCol>
                <a:gridCol w="1824563">
                  <a:extLst>
                    <a:ext uri="{9D8B030D-6E8A-4147-A177-3AD203B41FA5}">
                      <a16:colId xmlns:a16="http://schemas.microsoft.com/office/drawing/2014/main" val="3317060710"/>
                    </a:ext>
                  </a:extLst>
                </a:gridCol>
              </a:tblGrid>
              <a:tr h="184150">
                <a:tc>
                  <a:txBody>
                    <a:bodyPr/>
                    <a:lstStyle/>
                    <a:p>
                      <a:pPr algn="ctr"/>
                      <a:r>
                        <a:rPr lang="en-US" sz="2000" b="1">
                          <a:effectLst/>
                        </a:rPr>
                        <a:t>Terms To Avoid</a:t>
                      </a:r>
                    </a:p>
                  </a:txBody>
                  <a:tcPr marL="0" marR="0" marT="0" marB="0"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algn="ctr"/>
                      <a:r>
                        <a:rPr lang="en-US" sz="2000" b="1">
                          <a:effectLst/>
                        </a:rPr>
                        <a:t>Positive Adoption Language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algn="ctr"/>
                      <a:r>
                        <a:rPr lang="en-US" sz="2000" b="1">
                          <a:effectLst/>
                        </a:rPr>
                        <a:t>Subject</a:t>
                      </a:r>
                    </a:p>
                  </a:txBody>
                  <a:tcPr marL="0" marR="0" marT="0" marB="0"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563615841"/>
                  </a:ext>
                </a:extLst>
              </a:tr>
              <a:tr h="552450">
                <a:tc>
                  <a:txBody>
                    <a:bodyPr/>
                    <a:lstStyle/>
                    <a:p>
                      <a:pPr algn="ctr"/>
                      <a:r>
                        <a:rPr lang="en-US" sz="1800">
                          <a:effectLst/>
                        </a:rPr>
                        <a:t>Give up for adoption, put up for adoption, give away, adopted out, abandoned</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800">
                          <a:effectLst/>
                        </a:rPr>
                        <a:t>Make an adoption plan, choose adoption, place child for adoption, terminate parental rights</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800">
                          <a:effectLst/>
                        </a:rPr>
                        <a:t>Birthparent</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401291416"/>
                  </a:ext>
                </a:extLst>
              </a:tr>
              <a:tr h="184150">
                <a:tc>
                  <a:txBody>
                    <a:bodyPr/>
                    <a:lstStyle/>
                    <a:p>
                      <a:pPr algn="ctr"/>
                      <a:r>
                        <a:rPr lang="en-US" sz="1800">
                          <a:effectLst/>
                        </a:rPr>
                        <a:t>To keep her child</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800">
                          <a:effectLst/>
                        </a:rPr>
                        <a:t>To parent her child</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800">
                          <a:effectLst/>
                        </a:rPr>
                        <a:t>Birthparent</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890868516"/>
                  </a:ext>
                </a:extLst>
              </a:tr>
              <a:tr h="184150">
                <a:tc>
                  <a:txBody>
                    <a:bodyPr/>
                    <a:lstStyle/>
                    <a:p>
                      <a:pPr algn="ctr"/>
                      <a:r>
                        <a:rPr lang="en-US" sz="1800">
                          <a:effectLst/>
                        </a:rPr>
                        <a:t>Adopted child or Own child</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800">
                          <a:effectLst/>
                        </a:rPr>
                        <a:t>child/son/daughter</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800">
                          <a:effectLst/>
                        </a:rPr>
                        <a:t>Child</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899909564"/>
                  </a:ext>
                </a:extLst>
              </a:tr>
              <a:tr h="184150">
                <a:tc>
                  <a:txBody>
                    <a:bodyPr/>
                    <a:lstStyle/>
                    <a:p>
                      <a:pPr algn="ctr"/>
                      <a:r>
                        <a:rPr lang="en-US" sz="1800">
                          <a:effectLst/>
                        </a:rPr>
                        <a:t>Special needs child</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800">
                          <a:effectLst/>
                        </a:rPr>
                        <a:t>Child with special needs</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800">
                          <a:effectLst/>
                        </a:rPr>
                        <a:t>Child</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055278772"/>
                  </a:ext>
                </a:extLst>
              </a:tr>
              <a:tr h="184150">
                <a:tc>
                  <a:txBody>
                    <a:bodyPr/>
                    <a:lstStyle/>
                    <a:p>
                      <a:pPr algn="ctr"/>
                      <a:r>
                        <a:rPr lang="en-US" sz="1800">
                          <a:effectLst/>
                        </a:rPr>
                        <a:t>Adoptee</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800">
                          <a:effectLst/>
                        </a:rPr>
                        <a:t>Person who was adopted</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800">
                          <a:effectLst/>
                        </a:rPr>
                        <a:t>Child</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582429320"/>
                  </a:ext>
                </a:extLst>
              </a:tr>
              <a:tr h="184150">
                <a:tc>
                  <a:txBody>
                    <a:bodyPr/>
                    <a:lstStyle/>
                    <a:p>
                      <a:pPr algn="ctr"/>
                      <a:r>
                        <a:rPr lang="en-US" sz="1800">
                          <a:effectLst/>
                        </a:rPr>
                        <a:t>Adoptive parent/father/mother</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800">
                          <a:effectLst/>
                        </a:rPr>
                        <a:t>Parent, mother, father, mommy, daddy</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800">
                          <a:effectLst/>
                        </a:rPr>
                        <a:t>Family</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4149639363"/>
                  </a:ext>
                </a:extLst>
              </a:tr>
              <a:tr h="1814285">
                <a:tc>
                  <a:txBody>
                    <a:bodyPr/>
                    <a:lstStyle/>
                    <a:p>
                      <a:pPr algn="ctr"/>
                      <a:r>
                        <a:rPr lang="en-US" sz="1800">
                          <a:effectLst/>
                        </a:rPr>
                        <a:t>Forever Family</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800">
                          <a:effectLst/>
                        </a:rPr>
                        <a:t>“permanent family,” “permanent, loving family, or “permanent loving family through adoption.” We choose these words rather than “forever family” to honor a child’s parents by birth as well as remaining aware that disruptions within adoptions do occur.</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800">
                          <a:effectLst/>
                        </a:rPr>
                        <a:t>Family</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884549156"/>
                  </a:ext>
                </a:extLst>
              </a:tr>
              <a:tr h="274898">
                <a:tc>
                  <a:txBody>
                    <a:bodyPr/>
                    <a:lstStyle/>
                    <a:p>
                      <a:pPr algn="ctr"/>
                      <a:r>
                        <a:rPr lang="en-US" sz="1800">
                          <a:effectLst/>
                        </a:rPr>
                        <a:t>Foreign adoption</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800">
                          <a:effectLst/>
                        </a:rPr>
                        <a:t>International Adoption/Intercountry</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800">
                          <a:effectLst/>
                        </a:rPr>
                        <a:t>General</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745305117"/>
                  </a:ext>
                </a:extLst>
              </a:tr>
            </a:tbl>
          </a:graphicData>
        </a:graphic>
      </p:graphicFrame>
    </p:spTree>
    <p:extLst>
      <p:ext uri="{BB962C8B-B14F-4D97-AF65-F5344CB8AC3E}">
        <p14:creationId xmlns:p14="http://schemas.microsoft.com/office/powerpoint/2010/main" val="1639178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D0017-38B8-E997-80A3-DB8722D8A18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794A8A-7B8B-205D-15D6-734FAA2F7F54}"/>
              </a:ext>
            </a:extLst>
          </p:cNvPr>
          <p:cNvSpPr>
            <a:spLocks noGrp="1"/>
          </p:cNvSpPr>
          <p:nvPr>
            <p:ph type="sldNum" sz="quarter" idx="12"/>
          </p:nvPr>
        </p:nvSpPr>
        <p:spPr/>
        <p:txBody>
          <a:bodyPr/>
          <a:lstStyle/>
          <a:p>
            <a:fld id="{8957079F-E79F-4359-A64E-AC2FD543D618}" type="slidenum">
              <a:rPr lang="en-US" smtClean="0"/>
              <a:t>12</a:t>
            </a:fld>
            <a:endParaRPr lang="en-US"/>
          </a:p>
        </p:txBody>
      </p:sp>
      <p:sp>
        <p:nvSpPr>
          <p:cNvPr id="3" name="Rectangle 2">
            <a:extLst>
              <a:ext uri="{FF2B5EF4-FFF2-40B4-BE49-F238E27FC236}">
                <a16:creationId xmlns:a16="http://schemas.microsoft.com/office/drawing/2014/main" id="{4D847BC5-14A4-59AC-625F-F45700BB0CD3}"/>
              </a:ext>
            </a:extLst>
          </p:cNvPr>
          <p:cNvSpPr>
            <a:spLocks noChangeArrowheads="1"/>
          </p:cNvSpPr>
          <p:nvPr/>
        </p:nvSpPr>
        <p:spPr bwMode="auto">
          <a:xfrm>
            <a:off x="0" y="1"/>
            <a:ext cx="12192000" cy="722313"/>
          </a:xfrm>
          <a:prstGeom prst="rect">
            <a:avLst/>
          </a:prstGeom>
          <a:solidFill>
            <a:srgbClr val="7B2980"/>
          </a:solidFill>
          <a:ln w="12700" algn="ctr">
            <a:solidFill>
              <a:srgbClr val="41719C"/>
            </a:solidFill>
            <a:miter lim="800000"/>
            <a:headEnd/>
            <a:tailEnd/>
          </a:ln>
        </p:spPr>
        <p:txBody>
          <a:bodyPr lIns="91440" tIns="45720" rIns="91440" bIns="4572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000">
                <a:solidFill>
                  <a:srgbClr val="FFFFFF"/>
                </a:solidFill>
                <a:latin typeface="Calibri"/>
                <a:ea typeface="Calibri"/>
                <a:cs typeface="Arial"/>
              </a:rPr>
              <a:t>Social Media: Grant Related Posts </a:t>
            </a:r>
            <a:endParaRPr lang="en-US" altLang="en-US" sz="4000">
              <a:solidFill>
                <a:srgbClr val="FFFFFF"/>
              </a:solidFill>
              <a:latin typeface="Calibri" panose="020F0502020204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16551502-A59B-D150-2C46-7A2B0F1BAE9D}"/>
              </a:ext>
            </a:extLst>
          </p:cNvPr>
          <p:cNvSpPr txBox="1"/>
          <p:nvPr/>
        </p:nvSpPr>
        <p:spPr>
          <a:xfrm>
            <a:off x="706220" y="1306953"/>
            <a:ext cx="6357261" cy="3785652"/>
          </a:xfrm>
          <a:prstGeom prst="rect">
            <a:avLst/>
          </a:prstGeom>
          <a:noFill/>
        </p:spPr>
        <p:txBody>
          <a:bodyPr wrap="square" lIns="91440" tIns="45720" rIns="91440" bIns="45720" anchor="t">
            <a:spAutoFit/>
          </a:bodyPr>
          <a:lstStyle/>
          <a:p>
            <a:r>
              <a:rPr lang="en-US" altLang="en-US" sz="2000">
                <a:latin typeface="Calibri"/>
                <a:ea typeface="Calibri"/>
                <a:cs typeface="Calibri"/>
              </a:rPr>
              <a:t>Every month, many of our chapters complete grants and the results are visible on your chapter plan.  Here is an example of how you can post about these on social media and avoid sharing personal details about the child.</a:t>
            </a:r>
          </a:p>
          <a:p>
            <a:endParaRPr lang="en-US" altLang="en-US" sz="2000">
              <a:latin typeface="Calibri"/>
              <a:ea typeface="Calibri"/>
              <a:cs typeface="Calibri"/>
            </a:endParaRPr>
          </a:p>
          <a:p>
            <a:r>
              <a:rPr lang="en-US" sz="2000">
                <a:latin typeface="Calibri"/>
                <a:ea typeface="+mn-lt"/>
                <a:cs typeface="+mn-lt"/>
              </a:rPr>
              <a:t>We've completed an adoption grant in XX County!  XX children served in 2026! </a:t>
            </a:r>
            <a:endParaRPr lang="en-US" sz="2000">
              <a:latin typeface="Aptos"/>
              <a:ea typeface="Calibri"/>
              <a:cs typeface="Calibri"/>
            </a:endParaRPr>
          </a:p>
          <a:p>
            <a:endParaRPr lang="en-US" altLang="en-US" sz="2000">
              <a:latin typeface="Calibri"/>
              <a:ea typeface="Calibri"/>
              <a:cs typeface="Calibri"/>
            </a:endParaRPr>
          </a:p>
          <a:p>
            <a:r>
              <a:rPr lang="en-US" altLang="en-US" sz="2000">
                <a:latin typeface="Calibri"/>
                <a:ea typeface="Calibri"/>
                <a:cs typeface="Calibri"/>
              </a:rPr>
              <a:t>More than $XX,XXX invested in grants so far this year!    Every dollar makes a difference!</a:t>
            </a:r>
          </a:p>
          <a:p>
            <a:endParaRPr lang="en-US" altLang="en-US" sz="2000">
              <a:latin typeface="Calibri"/>
              <a:ea typeface="Calibri"/>
              <a:cs typeface="Calibri"/>
            </a:endParaRPr>
          </a:p>
          <a:p>
            <a:r>
              <a:rPr lang="en-US" altLang="en-US" sz="2000">
                <a:latin typeface="Calibri"/>
                <a:ea typeface="Calibri"/>
                <a:cs typeface="Calibri"/>
              </a:rPr>
              <a:t>You can post them as just text on a color background.</a:t>
            </a:r>
          </a:p>
        </p:txBody>
      </p:sp>
      <p:pic>
        <p:nvPicPr>
          <p:cNvPr id="4" name="Picture 3" descr="A red and white card&#10;&#10;AI-generated content may be incorrect.">
            <a:extLst>
              <a:ext uri="{FF2B5EF4-FFF2-40B4-BE49-F238E27FC236}">
                <a16:creationId xmlns:a16="http://schemas.microsoft.com/office/drawing/2014/main" id="{7CA3E13B-8F75-4ED3-AB87-1F8A9462DB87}"/>
              </a:ext>
            </a:extLst>
          </p:cNvPr>
          <p:cNvPicPr>
            <a:picLocks noChangeAspect="1"/>
          </p:cNvPicPr>
          <p:nvPr/>
        </p:nvPicPr>
        <p:blipFill>
          <a:blip r:embed="rId2"/>
          <a:stretch>
            <a:fillRect/>
          </a:stretch>
        </p:blipFill>
        <p:spPr>
          <a:xfrm>
            <a:off x="7394790" y="1228725"/>
            <a:ext cx="3524250" cy="4400550"/>
          </a:xfrm>
          <a:prstGeom prst="rect">
            <a:avLst/>
          </a:prstGeom>
        </p:spPr>
      </p:pic>
    </p:spTree>
    <p:extLst>
      <p:ext uri="{BB962C8B-B14F-4D97-AF65-F5344CB8AC3E}">
        <p14:creationId xmlns:p14="http://schemas.microsoft.com/office/powerpoint/2010/main" val="1382619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D4359-AD64-45FC-F76F-632E78A3E00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67970B-1346-3B8D-5D59-AF35F6ED0A3B}"/>
              </a:ext>
            </a:extLst>
          </p:cNvPr>
          <p:cNvSpPr>
            <a:spLocks noGrp="1"/>
          </p:cNvSpPr>
          <p:nvPr>
            <p:ph type="sldNum" sz="quarter" idx="12"/>
          </p:nvPr>
        </p:nvSpPr>
        <p:spPr/>
        <p:txBody>
          <a:bodyPr/>
          <a:lstStyle/>
          <a:p>
            <a:fld id="{8957079F-E79F-4359-A64E-AC2FD543D618}" type="slidenum">
              <a:rPr lang="en-US" smtClean="0"/>
              <a:t>13</a:t>
            </a:fld>
            <a:endParaRPr lang="en-US"/>
          </a:p>
        </p:txBody>
      </p:sp>
      <p:sp>
        <p:nvSpPr>
          <p:cNvPr id="3" name="Rectangle 2">
            <a:extLst>
              <a:ext uri="{FF2B5EF4-FFF2-40B4-BE49-F238E27FC236}">
                <a16:creationId xmlns:a16="http://schemas.microsoft.com/office/drawing/2014/main" id="{ECFF01D1-4FBE-4AF0-F509-A04924529D1E}"/>
              </a:ext>
            </a:extLst>
          </p:cNvPr>
          <p:cNvSpPr>
            <a:spLocks noChangeArrowheads="1"/>
          </p:cNvSpPr>
          <p:nvPr/>
        </p:nvSpPr>
        <p:spPr bwMode="auto">
          <a:xfrm>
            <a:off x="0" y="1"/>
            <a:ext cx="12192000" cy="722313"/>
          </a:xfrm>
          <a:prstGeom prst="rect">
            <a:avLst/>
          </a:prstGeom>
          <a:solidFill>
            <a:srgbClr val="7B2980"/>
          </a:solidFill>
          <a:ln w="12700" algn="ctr">
            <a:solidFill>
              <a:srgbClr val="41719C"/>
            </a:solidFill>
            <a:miter lim="800000"/>
            <a:headEnd/>
            <a:tailEnd/>
          </a:ln>
        </p:spPr>
        <p:txBody>
          <a:bodyPr lIns="91440" tIns="45720" rIns="91440" bIns="4572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000">
                <a:solidFill>
                  <a:srgbClr val="FFFFFF"/>
                </a:solidFill>
                <a:latin typeface="Calibri"/>
                <a:ea typeface="Calibri"/>
                <a:cs typeface="Arial"/>
              </a:rPr>
              <a:t>Social Media: Grant Related Posts </a:t>
            </a:r>
            <a:endParaRPr lang="en-US" altLang="en-US" sz="4000">
              <a:solidFill>
                <a:srgbClr val="FFFFFF"/>
              </a:solidFill>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72BD72F0-504A-4BA1-F42B-4EE87FD71819}"/>
              </a:ext>
            </a:extLst>
          </p:cNvPr>
          <p:cNvSpPr txBox="1"/>
          <p:nvPr/>
        </p:nvSpPr>
        <p:spPr>
          <a:xfrm>
            <a:off x="7647298" y="905044"/>
            <a:ext cx="4324880"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ea typeface="Calibri"/>
                <a:cs typeface="Calibri"/>
              </a:rPr>
              <a:t>Grant details are updated every month on your chapter plan which you receive via email around the 15th of each month.</a:t>
            </a:r>
          </a:p>
          <a:p>
            <a:endParaRPr lang="en-US">
              <a:latin typeface="Calibri"/>
              <a:ea typeface="Calibri"/>
              <a:cs typeface="Calibri"/>
            </a:endParaRPr>
          </a:p>
          <a:p>
            <a:r>
              <a:rPr lang="en-US">
                <a:latin typeface="Calibri"/>
                <a:ea typeface="Calibri"/>
                <a:cs typeface="Calibri"/>
              </a:rPr>
              <a:t>Click on the </a:t>
            </a:r>
            <a:r>
              <a:rPr lang="en-US" err="1">
                <a:latin typeface="Calibri"/>
                <a:ea typeface="Calibri"/>
                <a:cs typeface="Calibri"/>
              </a:rPr>
              <a:t>GrantDetail</a:t>
            </a:r>
            <a:r>
              <a:rPr lang="en-US">
                <a:latin typeface="Calibri"/>
                <a:ea typeface="Calibri"/>
                <a:cs typeface="Calibri"/>
              </a:rPr>
              <a:t> Tab</a:t>
            </a:r>
          </a:p>
          <a:p>
            <a:r>
              <a:rPr lang="en-US">
                <a:latin typeface="Calibri"/>
                <a:ea typeface="Calibri"/>
                <a:cs typeface="Calibri"/>
              </a:rPr>
              <a:t>Fields: Type, Approved (G) means there's a grant approved</a:t>
            </a:r>
          </a:p>
          <a:p>
            <a:endParaRPr lang="en-US">
              <a:latin typeface="Calibri"/>
              <a:ea typeface="Calibri"/>
              <a:cs typeface="Calibri"/>
            </a:endParaRPr>
          </a:p>
          <a:p>
            <a:r>
              <a:rPr lang="en-US">
                <a:latin typeface="Calibri"/>
                <a:ea typeface="Calibri"/>
                <a:cs typeface="Calibri"/>
              </a:rPr>
              <a:t>Child Country is how you can use language like domestic or international adoption</a:t>
            </a:r>
          </a:p>
          <a:p>
            <a:endParaRPr lang="en-US">
              <a:latin typeface="Calibri"/>
              <a:ea typeface="Calibri"/>
              <a:cs typeface="Calibri"/>
            </a:endParaRPr>
          </a:p>
          <a:p>
            <a:r>
              <a:rPr lang="en-US">
                <a:latin typeface="Calibri"/>
                <a:ea typeface="Calibri"/>
                <a:cs typeface="Calibri"/>
              </a:rPr>
              <a:t>If two children are listed as part of the adoption, it could indicate this is an example of preserving a sibling group (confirm by emailing chaptersupport@giftofadoption.org)</a:t>
            </a:r>
          </a:p>
          <a:p>
            <a:endParaRPr lang="en-US">
              <a:latin typeface="Calibri"/>
              <a:ea typeface="Calibri"/>
              <a:cs typeface="Calibri"/>
            </a:endParaRPr>
          </a:p>
          <a:p>
            <a:r>
              <a:rPr lang="en-US">
                <a:latin typeface="Calibri"/>
                <a:ea typeface="Calibri"/>
                <a:cs typeface="Calibri"/>
              </a:rPr>
              <a:t>Note: I blacked out the details since this is a training, on your plan this information is visible.</a:t>
            </a:r>
          </a:p>
        </p:txBody>
      </p:sp>
      <p:pic>
        <p:nvPicPr>
          <p:cNvPr id="7" name="Picture 6" descr="A screenshot of a spreadsheet&#10;&#10;AI-generated content may be incorrect.">
            <a:extLst>
              <a:ext uri="{FF2B5EF4-FFF2-40B4-BE49-F238E27FC236}">
                <a16:creationId xmlns:a16="http://schemas.microsoft.com/office/drawing/2014/main" id="{40C3832A-8A18-7083-DD1D-834FDF2E2806}"/>
              </a:ext>
            </a:extLst>
          </p:cNvPr>
          <p:cNvPicPr>
            <a:picLocks noChangeAspect="1"/>
          </p:cNvPicPr>
          <p:nvPr/>
        </p:nvPicPr>
        <p:blipFill>
          <a:blip r:embed="rId2"/>
          <a:stretch>
            <a:fillRect/>
          </a:stretch>
        </p:blipFill>
        <p:spPr>
          <a:xfrm>
            <a:off x="495300" y="1162298"/>
            <a:ext cx="6888480" cy="3497084"/>
          </a:xfrm>
          <a:prstGeom prst="rect">
            <a:avLst/>
          </a:prstGeom>
        </p:spPr>
      </p:pic>
      <p:sp>
        <p:nvSpPr>
          <p:cNvPr id="6" name="Oval 5">
            <a:extLst>
              <a:ext uri="{FF2B5EF4-FFF2-40B4-BE49-F238E27FC236}">
                <a16:creationId xmlns:a16="http://schemas.microsoft.com/office/drawing/2014/main" id="{6774F0D9-7B58-086E-CBC9-4D0A40AC1D3F}"/>
              </a:ext>
            </a:extLst>
          </p:cNvPr>
          <p:cNvSpPr/>
          <p:nvPr/>
        </p:nvSpPr>
        <p:spPr>
          <a:xfrm>
            <a:off x="6734601" y="4326196"/>
            <a:ext cx="651849" cy="56026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721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72049-969D-835B-0C5A-07A9DAA74CC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7B0A0A-CEFB-DF07-F3B1-72DB90D5A00C}"/>
              </a:ext>
            </a:extLst>
          </p:cNvPr>
          <p:cNvSpPr>
            <a:spLocks noGrp="1"/>
          </p:cNvSpPr>
          <p:nvPr>
            <p:ph type="sldNum" sz="quarter" idx="12"/>
          </p:nvPr>
        </p:nvSpPr>
        <p:spPr/>
        <p:txBody>
          <a:bodyPr/>
          <a:lstStyle/>
          <a:p>
            <a:fld id="{8957079F-E79F-4359-A64E-AC2FD543D618}" type="slidenum">
              <a:rPr lang="en-US" smtClean="0"/>
              <a:t>14</a:t>
            </a:fld>
            <a:endParaRPr lang="en-US"/>
          </a:p>
        </p:txBody>
      </p:sp>
      <p:sp>
        <p:nvSpPr>
          <p:cNvPr id="3" name="Rectangle 2">
            <a:extLst>
              <a:ext uri="{FF2B5EF4-FFF2-40B4-BE49-F238E27FC236}">
                <a16:creationId xmlns:a16="http://schemas.microsoft.com/office/drawing/2014/main" id="{ED5B7F09-B377-C619-C18C-A3AAD89FDC22}"/>
              </a:ext>
            </a:extLst>
          </p:cNvPr>
          <p:cNvSpPr>
            <a:spLocks noChangeArrowheads="1"/>
          </p:cNvSpPr>
          <p:nvPr/>
        </p:nvSpPr>
        <p:spPr bwMode="auto">
          <a:xfrm>
            <a:off x="0" y="1"/>
            <a:ext cx="12192000" cy="722313"/>
          </a:xfrm>
          <a:prstGeom prst="rect">
            <a:avLst/>
          </a:prstGeom>
          <a:solidFill>
            <a:srgbClr val="7B2980"/>
          </a:solidFill>
          <a:ln w="12700" algn="ctr">
            <a:solidFill>
              <a:srgbClr val="41719C"/>
            </a:solidFill>
            <a:miter lim="800000"/>
            <a:headEnd/>
            <a:tailEnd/>
          </a:ln>
        </p:spPr>
        <p:txBody>
          <a:bodyPr lIns="91440" tIns="45720" rIns="91440" bIns="4572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000">
                <a:solidFill>
                  <a:srgbClr val="FFFFFF"/>
                </a:solidFill>
                <a:latin typeface="Calibri"/>
                <a:ea typeface="Calibri"/>
                <a:cs typeface="Arial"/>
              </a:rPr>
              <a:t>Social Media: Milestone-Related Posts </a:t>
            </a:r>
            <a:endParaRPr lang="en-US" altLang="en-US" sz="4000">
              <a:solidFill>
                <a:srgbClr val="FFFFFF"/>
              </a:solidFill>
              <a:latin typeface="Calibri" panose="020F0502020204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E29F3F6C-82B9-4AB7-C2C6-45B62663BDB1}"/>
              </a:ext>
            </a:extLst>
          </p:cNvPr>
          <p:cNvSpPr txBox="1"/>
          <p:nvPr/>
        </p:nvSpPr>
        <p:spPr>
          <a:xfrm>
            <a:off x="706220" y="1306953"/>
            <a:ext cx="6357261" cy="3477875"/>
          </a:xfrm>
          <a:prstGeom prst="rect">
            <a:avLst/>
          </a:prstGeom>
          <a:noFill/>
        </p:spPr>
        <p:txBody>
          <a:bodyPr wrap="square" lIns="91440" tIns="45720" rIns="91440" bIns="45720" anchor="t">
            <a:spAutoFit/>
          </a:bodyPr>
          <a:lstStyle/>
          <a:p>
            <a:pPr marL="342900" indent="-342900">
              <a:buFont typeface="Arial"/>
              <a:buChar char="•"/>
            </a:pPr>
            <a:r>
              <a:rPr lang="en-US" sz="2000">
                <a:latin typeface="Calibri"/>
                <a:ea typeface="Calibri"/>
                <a:cs typeface="Calibri"/>
              </a:rPr>
              <a:t>Celebrating our 10th grant of the year! Excited to bring so many families together through your support.</a:t>
            </a:r>
            <a:endParaRPr lang="en-US"/>
          </a:p>
          <a:p>
            <a:endParaRPr lang="en-US" sz="2000">
              <a:latin typeface="Calibri"/>
              <a:ea typeface="Calibri"/>
              <a:cs typeface="Calibri"/>
            </a:endParaRPr>
          </a:p>
          <a:p>
            <a:pPr marL="342900" indent="-342900">
              <a:buFont typeface="Arial"/>
              <a:buChar char="•"/>
            </a:pPr>
            <a:r>
              <a:rPr lang="en-US" sz="2000">
                <a:latin typeface="Calibri"/>
                <a:ea typeface="Calibri"/>
                <a:cs typeface="Calibri"/>
              </a:rPr>
              <a:t>Join us in celebrating our 5th Anniversary as a Chapter by making a making a gift today.</a:t>
            </a:r>
            <a:endParaRPr lang="en-US"/>
          </a:p>
          <a:p>
            <a:pPr marL="342900" indent="-342900">
              <a:buFont typeface="Arial"/>
              <a:buChar char="•"/>
            </a:pPr>
            <a:endParaRPr lang="en-US" sz="2000">
              <a:latin typeface="Calibri"/>
              <a:ea typeface="Calibri"/>
              <a:cs typeface="Calibri"/>
            </a:endParaRPr>
          </a:p>
          <a:p>
            <a:pPr marL="342900" indent="-342900">
              <a:buFont typeface="Arial"/>
              <a:buChar char="•"/>
            </a:pPr>
            <a:r>
              <a:rPr lang="en-US" sz="2000">
                <a:latin typeface="Calibri"/>
                <a:ea typeface="Calibri"/>
                <a:cs typeface="Calibri"/>
              </a:rPr>
              <a:t>We've just invested more than $1,000,000 in grants!</a:t>
            </a:r>
          </a:p>
          <a:p>
            <a:endParaRPr lang="en-US" sz="2000">
              <a:latin typeface="Calibri"/>
              <a:ea typeface="Calibri"/>
              <a:cs typeface="Calibri"/>
            </a:endParaRPr>
          </a:p>
          <a:p>
            <a:r>
              <a:rPr lang="en-US" altLang="en-US" sz="2000">
                <a:latin typeface="Calibri"/>
                <a:ea typeface="Calibri"/>
                <a:cs typeface="Calibri"/>
              </a:rPr>
              <a:t>You can post them as just text on a color background or use a stock image that DOES NOT include faces. </a:t>
            </a:r>
          </a:p>
          <a:p>
            <a:endParaRPr lang="en-US" altLang="en-US" sz="2000">
              <a:latin typeface="Calibri"/>
              <a:ea typeface="Calibri"/>
              <a:cs typeface="Calibri"/>
            </a:endParaRPr>
          </a:p>
        </p:txBody>
      </p:sp>
      <p:pic>
        <p:nvPicPr>
          <p:cNvPr id="4" name="Picture 3" descr="A group of hands holding a pink object&#10;&#10;AI-generated content may be incorrect.">
            <a:extLst>
              <a:ext uri="{FF2B5EF4-FFF2-40B4-BE49-F238E27FC236}">
                <a16:creationId xmlns:a16="http://schemas.microsoft.com/office/drawing/2014/main" id="{19F606AE-A60D-FC48-2D5F-C55F23E6343D}"/>
              </a:ext>
            </a:extLst>
          </p:cNvPr>
          <p:cNvPicPr>
            <a:picLocks noChangeAspect="1"/>
          </p:cNvPicPr>
          <p:nvPr/>
        </p:nvPicPr>
        <p:blipFill>
          <a:blip r:embed="rId2"/>
          <a:stretch>
            <a:fillRect/>
          </a:stretch>
        </p:blipFill>
        <p:spPr>
          <a:xfrm>
            <a:off x="7791520" y="1304440"/>
            <a:ext cx="3686522" cy="4494509"/>
          </a:xfrm>
          <a:prstGeom prst="rect">
            <a:avLst/>
          </a:prstGeom>
        </p:spPr>
      </p:pic>
    </p:spTree>
    <p:extLst>
      <p:ext uri="{BB962C8B-B14F-4D97-AF65-F5344CB8AC3E}">
        <p14:creationId xmlns:p14="http://schemas.microsoft.com/office/powerpoint/2010/main" val="851257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E8102-C9C2-3651-EBFF-F7979B4A5CD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89C4E73-FC33-2529-F632-6236D9C242D5}"/>
              </a:ext>
            </a:extLst>
          </p:cNvPr>
          <p:cNvPicPr>
            <a:picLocks noChangeAspect="1"/>
          </p:cNvPicPr>
          <p:nvPr/>
        </p:nvPicPr>
        <p:blipFill>
          <a:blip r:embed="rId2"/>
          <a:stretch>
            <a:fillRect/>
          </a:stretch>
        </p:blipFill>
        <p:spPr>
          <a:xfrm>
            <a:off x="5585559" y="929013"/>
            <a:ext cx="4392470" cy="5751535"/>
          </a:xfrm>
          <a:prstGeom prst="rect">
            <a:avLst/>
          </a:prstGeom>
        </p:spPr>
      </p:pic>
      <p:sp>
        <p:nvSpPr>
          <p:cNvPr id="2" name="Slide Number Placeholder 1">
            <a:extLst>
              <a:ext uri="{FF2B5EF4-FFF2-40B4-BE49-F238E27FC236}">
                <a16:creationId xmlns:a16="http://schemas.microsoft.com/office/drawing/2014/main" id="{FB5F8A56-7FF8-05BC-5E29-89E664878371}"/>
              </a:ext>
            </a:extLst>
          </p:cNvPr>
          <p:cNvSpPr>
            <a:spLocks noGrp="1"/>
          </p:cNvSpPr>
          <p:nvPr>
            <p:ph type="sldNum" sz="quarter" idx="12"/>
          </p:nvPr>
        </p:nvSpPr>
        <p:spPr/>
        <p:txBody>
          <a:bodyPr/>
          <a:lstStyle/>
          <a:p>
            <a:fld id="{8957079F-E79F-4359-A64E-AC2FD543D618}" type="slidenum">
              <a:rPr lang="en-US" smtClean="0"/>
              <a:t>15</a:t>
            </a:fld>
            <a:endParaRPr lang="en-US"/>
          </a:p>
        </p:txBody>
      </p:sp>
      <p:sp>
        <p:nvSpPr>
          <p:cNvPr id="3" name="Rectangle 2">
            <a:extLst>
              <a:ext uri="{FF2B5EF4-FFF2-40B4-BE49-F238E27FC236}">
                <a16:creationId xmlns:a16="http://schemas.microsoft.com/office/drawing/2014/main" id="{F77029E7-59DB-0C05-E5F8-8841A67F7C78}"/>
              </a:ext>
            </a:extLst>
          </p:cNvPr>
          <p:cNvSpPr>
            <a:spLocks noChangeArrowheads="1"/>
          </p:cNvSpPr>
          <p:nvPr/>
        </p:nvSpPr>
        <p:spPr bwMode="auto">
          <a:xfrm>
            <a:off x="0" y="1"/>
            <a:ext cx="12192000" cy="722313"/>
          </a:xfrm>
          <a:prstGeom prst="rect">
            <a:avLst/>
          </a:prstGeom>
          <a:solidFill>
            <a:srgbClr val="7B2980"/>
          </a:solidFill>
          <a:ln w="12700" algn="ctr">
            <a:solidFill>
              <a:srgbClr val="41719C"/>
            </a:solidFill>
            <a:miter lim="800000"/>
            <a:headEnd/>
            <a:tailEnd/>
          </a:ln>
        </p:spPr>
        <p:txBody>
          <a:bodyPr lIns="91440" tIns="45720" rIns="91440" bIns="4572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000">
                <a:solidFill>
                  <a:srgbClr val="FFFFFF"/>
                </a:solidFill>
                <a:latin typeface="Calibri"/>
                <a:ea typeface="Calibri"/>
                <a:cs typeface="Arial"/>
              </a:rPr>
              <a:t>Social Media: Where To Find Milestone Info</a:t>
            </a:r>
            <a:endParaRPr lang="en-US" altLang="en-US" sz="4000">
              <a:solidFill>
                <a:srgbClr val="FFFFFF"/>
              </a:solidFill>
              <a:latin typeface="Calibri" panose="020F0502020204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B36E45FC-AC4B-16B5-8630-33C824E84E89}"/>
              </a:ext>
            </a:extLst>
          </p:cNvPr>
          <p:cNvSpPr txBox="1"/>
          <p:nvPr/>
        </p:nvSpPr>
        <p:spPr>
          <a:xfrm>
            <a:off x="466226" y="1092892"/>
            <a:ext cx="4509455" cy="5262979"/>
          </a:xfrm>
          <a:prstGeom prst="rect">
            <a:avLst/>
          </a:prstGeom>
          <a:noFill/>
        </p:spPr>
        <p:txBody>
          <a:bodyPr wrap="square" lIns="91440" tIns="45720" rIns="91440" bIns="45720" anchor="t">
            <a:spAutoFit/>
          </a:bodyPr>
          <a:lstStyle/>
          <a:p>
            <a:r>
              <a:rPr lang="en-US" sz="2000">
                <a:latin typeface="Calibri"/>
                <a:ea typeface="Calibri"/>
                <a:cs typeface="Calibri"/>
              </a:rPr>
              <a:t>Your Chapter Fact Sheet is a great info source and is located on your chapter website here:</a:t>
            </a:r>
            <a:endParaRPr lang="en-US">
              <a:latin typeface="Aptos" panose="02110004020202020204"/>
              <a:ea typeface="Calibri"/>
              <a:cs typeface="Calibri"/>
            </a:endParaRPr>
          </a:p>
          <a:p>
            <a:br>
              <a:rPr lang="en-US" sz="2000">
                <a:latin typeface="Calibri"/>
                <a:ea typeface="Calibri"/>
                <a:cs typeface="Calibri"/>
              </a:rPr>
            </a:br>
            <a:r>
              <a:rPr lang="en-US" sz="2000">
                <a:ea typeface="+mn-lt"/>
                <a:cs typeface="+mn-lt"/>
                <a:hlinkClick r:id="rId3"/>
              </a:rPr>
              <a:t>https://giftofadoption.org/get-engaged/</a:t>
            </a:r>
            <a:endParaRPr lang="en-US">
              <a:latin typeface="Aptos" panose="02110004020202020204"/>
              <a:ea typeface="Calibri"/>
              <a:cs typeface="Calibri"/>
            </a:endParaRPr>
          </a:p>
          <a:p>
            <a:endParaRPr lang="en-US" sz="2000">
              <a:latin typeface="Aptos"/>
              <a:ea typeface="Calibri"/>
              <a:cs typeface="Calibri"/>
            </a:endParaRPr>
          </a:p>
          <a:p>
            <a:r>
              <a:rPr lang="en-US" sz="2000">
                <a:latin typeface="Calibri"/>
                <a:ea typeface="Calibri"/>
                <a:cs typeface="Calibri"/>
              </a:rPr>
              <a:t>Use Chapter Fact Sheets as a baseline for where you started the year.</a:t>
            </a:r>
          </a:p>
          <a:p>
            <a:endParaRPr lang="en-US" sz="2000">
              <a:latin typeface="Calibri"/>
              <a:ea typeface="Calibri"/>
              <a:cs typeface="Calibri"/>
            </a:endParaRPr>
          </a:p>
          <a:p>
            <a:r>
              <a:rPr lang="en-US" sz="2000">
                <a:latin typeface="Calibri"/>
                <a:ea typeface="Calibri"/>
                <a:cs typeface="Calibri"/>
              </a:rPr>
              <a:t>Using Missouri Chapter as an example, by looking at the Grant Detail tab you can track progress and celebrate serving 135 children since your inception in 2019, or when you reach $500,000 in grants awarded, etc.</a:t>
            </a:r>
            <a:endParaRPr lang="en-US"/>
          </a:p>
          <a:p>
            <a:pPr algn="r"/>
            <a:endParaRPr lang="en-US"/>
          </a:p>
          <a:p>
            <a:pPr algn="r"/>
            <a:endParaRPr lang="en-US"/>
          </a:p>
        </p:txBody>
      </p:sp>
      <p:sp>
        <p:nvSpPr>
          <p:cNvPr id="13" name="TextBox 12">
            <a:extLst>
              <a:ext uri="{FF2B5EF4-FFF2-40B4-BE49-F238E27FC236}">
                <a16:creationId xmlns:a16="http://schemas.microsoft.com/office/drawing/2014/main" id="{2C13A9A4-B98F-2160-427A-399C4782FB0B}"/>
              </a:ext>
            </a:extLst>
          </p:cNvPr>
          <p:cNvSpPr txBox="1"/>
          <p:nvPr/>
        </p:nvSpPr>
        <p:spPr>
          <a:xfrm>
            <a:off x="10108094" y="2566836"/>
            <a:ext cx="182383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Total Awarded in grants</a:t>
            </a:r>
          </a:p>
        </p:txBody>
      </p:sp>
      <p:sp>
        <p:nvSpPr>
          <p:cNvPr id="14" name="TextBox 13">
            <a:extLst>
              <a:ext uri="{FF2B5EF4-FFF2-40B4-BE49-F238E27FC236}">
                <a16:creationId xmlns:a16="http://schemas.microsoft.com/office/drawing/2014/main" id="{D04A20DB-1AD9-5183-45C4-12D03A6C834C}"/>
              </a:ext>
            </a:extLst>
          </p:cNvPr>
          <p:cNvSpPr txBox="1"/>
          <p:nvPr/>
        </p:nvSpPr>
        <p:spPr>
          <a:xfrm>
            <a:off x="10116377" y="1703743"/>
            <a:ext cx="159418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Total Children served</a:t>
            </a:r>
          </a:p>
        </p:txBody>
      </p:sp>
      <p:sp>
        <p:nvSpPr>
          <p:cNvPr id="15" name="TextBox 14">
            <a:extLst>
              <a:ext uri="{FF2B5EF4-FFF2-40B4-BE49-F238E27FC236}">
                <a16:creationId xmlns:a16="http://schemas.microsoft.com/office/drawing/2014/main" id="{FA4CCE92-D106-5085-1475-8BD3855821E4}"/>
              </a:ext>
            </a:extLst>
          </p:cNvPr>
          <p:cNvSpPr txBox="1"/>
          <p:nvPr/>
        </p:nvSpPr>
        <p:spPr>
          <a:xfrm>
            <a:off x="10118533" y="1205993"/>
            <a:ext cx="182383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Year Founded </a:t>
            </a:r>
          </a:p>
        </p:txBody>
      </p:sp>
      <p:sp>
        <p:nvSpPr>
          <p:cNvPr id="16" name="Arrow: Left 15">
            <a:extLst>
              <a:ext uri="{FF2B5EF4-FFF2-40B4-BE49-F238E27FC236}">
                <a16:creationId xmlns:a16="http://schemas.microsoft.com/office/drawing/2014/main" id="{1122567D-6F38-D8B9-C86C-AD854787C0D3}"/>
              </a:ext>
            </a:extLst>
          </p:cNvPr>
          <p:cNvSpPr/>
          <p:nvPr/>
        </p:nvSpPr>
        <p:spPr>
          <a:xfrm>
            <a:off x="8701660" y="1336446"/>
            <a:ext cx="1418407" cy="192239"/>
          </a:xfrm>
          <a:prstGeom prst="leftArrow">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Left 16">
            <a:extLst>
              <a:ext uri="{FF2B5EF4-FFF2-40B4-BE49-F238E27FC236}">
                <a16:creationId xmlns:a16="http://schemas.microsoft.com/office/drawing/2014/main" id="{14912C55-E2F5-07A5-304D-5E17DAB43696}"/>
              </a:ext>
            </a:extLst>
          </p:cNvPr>
          <p:cNvSpPr/>
          <p:nvPr/>
        </p:nvSpPr>
        <p:spPr>
          <a:xfrm>
            <a:off x="9833505" y="1860021"/>
            <a:ext cx="276132" cy="187213"/>
          </a:xfrm>
          <a:prstGeom prst="leftArrow">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Left 17">
            <a:extLst>
              <a:ext uri="{FF2B5EF4-FFF2-40B4-BE49-F238E27FC236}">
                <a16:creationId xmlns:a16="http://schemas.microsoft.com/office/drawing/2014/main" id="{F1361212-EF91-294A-A7EF-5E7EA53B81B2}"/>
              </a:ext>
            </a:extLst>
          </p:cNvPr>
          <p:cNvSpPr/>
          <p:nvPr/>
        </p:nvSpPr>
        <p:spPr>
          <a:xfrm rot="1320000">
            <a:off x="8130569" y="2430557"/>
            <a:ext cx="2010103" cy="210603"/>
          </a:xfrm>
          <a:prstGeom prst="leftArrow">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9327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5919A-D0EE-534D-53C8-5A81D796404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13CB23-CF4F-382C-F8FF-48FAB2383FCE}"/>
              </a:ext>
            </a:extLst>
          </p:cNvPr>
          <p:cNvSpPr>
            <a:spLocks noGrp="1"/>
          </p:cNvSpPr>
          <p:nvPr>
            <p:ph type="sldNum" sz="quarter" idx="12"/>
          </p:nvPr>
        </p:nvSpPr>
        <p:spPr/>
        <p:txBody>
          <a:bodyPr/>
          <a:lstStyle/>
          <a:p>
            <a:fld id="{8957079F-E79F-4359-A64E-AC2FD543D618}" type="slidenum">
              <a:rPr lang="en-US" smtClean="0"/>
              <a:t>16</a:t>
            </a:fld>
            <a:endParaRPr lang="en-US"/>
          </a:p>
        </p:txBody>
      </p:sp>
      <p:sp>
        <p:nvSpPr>
          <p:cNvPr id="3" name="Rectangle 2">
            <a:extLst>
              <a:ext uri="{FF2B5EF4-FFF2-40B4-BE49-F238E27FC236}">
                <a16:creationId xmlns:a16="http://schemas.microsoft.com/office/drawing/2014/main" id="{E86F279C-C27C-50D1-639A-0F7047168C7C}"/>
              </a:ext>
            </a:extLst>
          </p:cNvPr>
          <p:cNvSpPr>
            <a:spLocks noChangeArrowheads="1"/>
          </p:cNvSpPr>
          <p:nvPr/>
        </p:nvSpPr>
        <p:spPr bwMode="auto">
          <a:xfrm>
            <a:off x="0" y="1"/>
            <a:ext cx="12192000" cy="722313"/>
          </a:xfrm>
          <a:prstGeom prst="rect">
            <a:avLst/>
          </a:prstGeom>
          <a:solidFill>
            <a:srgbClr val="7B2980"/>
          </a:solidFill>
          <a:ln w="12700" algn="ctr">
            <a:solidFill>
              <a:srgbClr val="41719C"/>
            </a:solidFill>
            <a:miter lim="800000"/>
            <a:headEnd/>
            <a:tailEnd/>
          </a:ln>
        </p:spPr>
        <p:txBody>
          <a:bodyPr lIns="91440" tIns="45720" rIns="91440" bIns="4572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000">
                <a:solidFill>
                  <a:srgbClr val="FFFFFF"/>
                </a:solidFill>
                <a:latin typeface="Calibri"/>
                <a:ea typeface="Calibri"/>
                <a:cs typeface="Arial"/>
              </a:rPr>
              <a:t>Social Media </a:t>
            </a:r>
            <a:endParaRPr lang="en-US" altLang="en-US" sz="4000">
              <a:solidFill>
                <a:srgbClr val="FFFFFF"/>
              </a:solidFill>
              <a:latin typeface="Calibri" panose="020F0502020204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7995BFEB-81CC-70E0-9A5E-88D9C1119B5B}"/>
              </a:ext>
            </a:extLst>
          </p:cNvPr>
          <p:cNvSpPr txBox="1"/>
          <p:nvPr/>
        </p:nvSpPr>
        <p:spPr>
          <a:xfrm>
            <a:off x="706220" y="1306953"/>
            <a:ext cx="10910837" cy="4524315"/>
          </a:xfrm>
          <a:prstGeom prst="rect">
            <a:avLst/>
          </a:prstGeom>
          <a:noFill/>
        </p:spPr>
        <p:txBody>
          <a:bodyPr wrap="square" lIns="91440" tIns="45720" rIns="91440" bIns="45720" anchor="t">
            <a:spAutoFit/>
          </a:bodyPr>
          <a:lstStyle/>
          <a:p>
            <a:pPr algn="ctr"/>
            <a:r>
              <a:rPr lang="en-US" sz="3200">
                <a:latin typeface="Calibri"/>
                <a:ea typeface="Calibri"/>
                <a:cs typeface="Calibri"/>
              </a:rPr>
              <a:t>Thank you for your help raising awareness through </a:t>
            </a:r>
            <a:endParaRPr lang="en-US"/>
          </a:p>
          <a:p>
            <a:pPr algn="ctr"/>
            <a:r>
              <a:rPr lang="en-US" sz="3200">
                <a:latin typeface="Calibri"/>
                <a:ea typeface="Calibri"/>
                <a:cs typeface="Calibri"/>
              </a:rPr>
              <a:t>Social Media and Storytelling! </a:t>
            </a:r>
            <a:endParaRPr lang="en-US"/>
          </a:p>
          <a:p>
            <a:pPr algn="ctr"/>
            <a:endParaRPr lang="en-US" sz="3200">
              <a:latin typeface="Calibri"/>
              <a:ea typeface="Calibri"/>
              <a:cs typeface="Calibri"/>
            </a:endParaRPr>
          </a:p>
          <a:p>
            <a:pPr algn="ctr"/>
            <a:endParaRPr lang="en-US" sz="3200">
              <a:latin typeface="Calibri"/>
              <a:ea typeface="Calibri"/>
              <a:cs typeface="Calibri"/>
            </a:endParaRPr>
          </a:p>
          <a:p>
            <a:pPr algn="ctr"/>
            <a:r>
              <a:rPr lang="en-US" sz="3200">
                <a:latin typeface="Calibri"/>
                <a:ea typeface="Calibri"/>
                <a:cs typeface="Calibri"/>
              </a:rPr>
              <a:t>Questions?</a:t>
            </a:r>
          </a:p>
          <a:p>
            <a:pPr algn="ctr"/>
            <a:r>
              <a:rPr lang="en-US" sz="3200">
                <a:latin typeface="Calibri"/>
                <a:ea typeface="Calibri"/>
                <a:cs typeface="Calibri"/>
                <a:hlinkClick r:id="rId2"/>
              </a:rPr>
              <a:t>chaptersupport@giftofadoption.org</a:t>
            </a:r>
            <a:r>
              <a:rPr lang="en-US" sz="3200">
                <a:latin typeface="Calibri"/>
                <a:ea typeface="Calibri"/>
                <a:cs typeface="Calibri"/>
              </a:rPr>
              <a:t> </a:t>
            </a:r>
          </a:p>
          <a:p>
            <a:pPr algn="ctr"/>
            <a:endParaRPr lang="en-US" sz="3200">
              <a:latin typeface="Calibri"/>
              <a:ea typeface="Calibri"/>
              <a:cs typeface="Calibri"/>
            </a:endParaRPr>
          </a:p>
          <a:p>
            <a:pPr algn="ctr"/>
            <a:endParaRPr lang="en-US" sz="3200">
              <a:latin typeface="Calibri"/>
              <a:ea typeface="Calibri"/>
              <a:cs typeface="Calibri"/>
            </a:endParaRPr>
          </a:p>
          <a:p>
            <a:pPr algn="ctr"/>
            <a:r>
              <a:rPr lang="en-US" sz="3200">
                <a:latin typeface="Calibri"/>
                <a:ea typeface="Calibri"/>
                <a:cs typeface="Calibri"/>
              </a:rPr>
              <a:t>Thank you!</a:t>
            </a:r>
          </a:p>
        </p:txBody>
      </p:sp>
    </p:spTree>
    <p:extLst>
      <p:ext uri="{BB962C8B-B14F-4D97-AF65-F5344CB8AC3E}">
        <p14:creationId xmlns:p14="http://schemas.microsoft.com/office/powerpoint/2010/main" val="2353988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5B69A-DF58-E125-9067-5A0C9D86AE7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E04F44-14FA-AFB8-9749-4C136D7821B7}"/>
              </a:ext>
            </a:extLst>
          </p:cNvPr>
          <p:cNvSpPr>
            <a:spLocks noGrp="1"/>
          </p:cNvSpPr>
          <p:nvPr>
            <p:ph type="sldNum" sz="quarter" idx="12"/>
          </p:nvPr>
        </p:nvSpPr>
        <p:spPr/>
        <p:txBody>
          <a:bodyPr/>
          <a:lstStyle/>
          <a:p>
            <a:fld id="{8957079F-E79F-4359-A64E-AC2FD543D618}" type="slidenum">
              <a:rPr lang="en-US" smtClean="0"/>
              <a:t>2</a:t>
            </a:fld>
            <a:endParaRPr lang="en-US"/>
          </a:p>
        </p:txBody>
      </p:sp>
      <p:sp>
        <p:nvSpPr>
          <p:cNvPr id="3" name="Rectangle 2">
            <a:extLst>
              <a:ext uri="{FF2B5EF4-FFF2-40B4-BE49-F238E27FC236}">
                <a16:creationId xmlns:a16="http://schemas.microsoft.com/office/drawing/2014/main" id="{64AF32EE-8EB5-FD2B-1CE8-0B9790F252F6}"/>
              </a:ext>
            </a:extLst>
          </p:cNvPr>
          <p:cNvSpPr>
            <a:spLocks noChangeArrowheads="1"/>
          </p:cNvSpPr>
          <p:nvPr/>
        </p:nvSpPr>
        <p:spPr bwMode="auto">
          <a:xfrm>
            <a:off x="0" y="1"/>
            <a:ext cx="12192000" cy="722313"/>
          </a:xfrm>
          <a:prstGeom prst="rect">
            <a:avLst/>
          </a:prstGeom>
          <a:solidFill>
            <a:srgbClr val="7B2980"/>
          </a:solidFill>
          <a:ln w="12700" algn="ctr">
            <a:solidFill>
              <a:srgbClr val="41719C"/>
            </a:solidFill>
            <a:miter lim="800000"/>
            <a:headEnd/>
            <a:tailEnd/>
          </a:ln>
        </p:spPr>
        <p:txBody>
          <a:bodyPr lIns="91440" tIns="45720" rIns="91440" bIns="4572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000">
                <a:solidFill>
                  <a:srgbClr val="FFFFFF"/>
                </a:solidFill>
                <a:latin typeface="Calibri"/>
                <a:ea typeface="Calibri"/>
                <a:cs typeface="Arial"/>
              </a:rPr>
              <a:t>Social Media: Housekeeping</a:t>
            </a:r>
            <a:endParaRPr lang="en-US" altLang="en-US" sz="4000">
              <a:solidFill>
                <a:srgbClr val="FFFFFF"/>
              </a:solidFill>
              <a:latin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16F1C040-9E98-A5D5-8281-EA3546BAA64D}"/>
              </a:ext>
            </a:extLst>
          </p:cNvPr>
          <p:cNvSpPr txBox="1"/>
          <p:nvPr/>
        </p:nvSpPr>
        <p:spPr>
          <a:xfrm>
            <a:off x="1199810" y="1457972"/>
            <a:ext cx="10051360" cy="3170099"/>
          </a:xfrm>
          <a:prstGeom prst="rect">
            <a:avLst/>
          </a:prstGeom>
          <a:noFill/>
        </p:spPr>
        <p:txBody>
          <a:bodyPr wrap="square" lIns="91440" tIns="45720" rIns="91440" bIns="45720" anchor="t">
            <a:spAutoFit/>
          </a:bodyPr>
          <a:lstStyle/>
          <a:p>
            <a:r>
              <a:rPr lang="en-US" altLang="en-US" sz="2000">
                <a:latin typeface="Calibri"/>
                <a:ea typeface="Calibri"/>
                <a:cs typeface="Calibri"/>
              </a:rPr>
              <a:t>This Quick 5 is meant to focus on Gift of Adoption framework for social media and storytelling  rather than a training on how to post on social media and how to manage social media.  </a:t>
            </a:r>
            <a:endParaRPr lang="en-US" altLang="en-US" sz="2000">
              <a:latin typeface="Calibri" panose="020F0502020204030204" pitchFamily="34" charset="0"/>
              <a:ea typeface="Calibri" panose="020F0502020204030204" pitchFamily="34" charset="0"/>
              <a:cs typeface="Calibri" panose="020F0502020204030204" pitchFamily="34" charset="0"/>
            </a:endParaRPr>
          </a:p>
          <a:p>
            <a:endParaRPr lang="en-US" altLang="en-US" sz="2000">
              <a:latin typeface="Calibri" panose="020F0502020204030204" pitchFamily="34" charset="0"/>
              <a:ea typeface="Calibri" panose="020F0502020204030204" pitchFamily="34" charset="0"/>
              <a:cs typeface="Calibri" panose="020F0502020204030204" pitchFamily="34" charset="0"/>
            </a:endParaRPr>
          </a:p>
          <a:p>
            <a:r>
              <a:rPr lang="en-US" altLang="en-US" sz="2000">
                <a:latin typeface="Calibri"/>
                <a:ea typeface="Calibri"/>
                <a:cs typeface="Calibri"/>
              </a:rPr>
              <a:t>If you need training on how to manage and post on social media, there are many help guides and forums available on Facebook and Instagram.  </a:t>
            </a:r>
            <a:endParaRPr lang="en-US" altLang="en-US" sz="2000">
              <a:latin typeface="Calibri" panose="020F0502020204030204" pitchFamily="34" charset="0"/>
              <a:ea typeface="Calibri" panose="020F0502020204030204" pitchFamily="34" charset="0"/>
              <a:cs typeface="Calibri" panose="020F0502020204030204" pitchFamily="34" charset="0"/>
            </a:endParaRPr>
          </a:p>
          <a:p>
            <a:endParaRPr lang="en-US" altLang="en-US" sz="2000">
              <a:latin typeface="Calibri" panose="020F0502020204030204" pitchFamily="34" charset="0"/>
              <a:ea typeface="Calibri" panose="020F0502020204030204" pitchFamily="34" charset="0"/>
              <a:cs typeface="Calibri" panose="020F0502020204030204" pitchFamily="34" charset="0"/>
            </a:endParaRPr>
          </a:p>
          <a:p>
            <a:r>
              <a:rPr lang="en-US" altLang="en-US" sz="2000">
                <a:latin typeface="Calibri"/>
                <a:ea typeface="Calibri"/>
                <a:cs typeface="Calibri"/>
              </a:rPr>
              <a:t>You can also message us at </a:t>
            </a:r>
            <a:r>
              <a:rPr lang="en-US" altLang="en-US" sz="2000">
                <a:latin typeface="Calibri"/>
                <a:ea typeface="Calibri"/>
                <a:cs typeface="Calibri"/>
                <a:hlinkClick r:id="rId2"/>
              </a:rPr>
              <a:t>chaptersupport@giftofadoption.org</a:t>
            </a:r>
            <a:r>
              <a:rPr lang="en-US" altLang="en-US" sz="2000">
                <a:latin typeface="Calibri"/>
                <a:ea typeface="Calibri"/>
                <a:cs typeface="Calibri"/>
              </a:rPr>
              <a:t> and we would be happy to set up a one-on-one 15-minute training to get you up and running on your chapter's social platform.</a:t>
            </a:r>
            <a:endParaRPr lang="en-US" altLang="en-US" sz="20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1135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B6BA8A-C44D-414D-28D0-F84B3E879C50}"/>
              </a:ext>
            </a:extLst>
          </p:cNvPr>
          <p:cNvSpPr>
            <a:spLocks noGrp="1"/>
          </p:cNvSpPr>
          <p:nvPr>
            <p:ph type="sldNum" sz="quarter" idx="12"/>
          </p:nvPr>
        </p:nvSpPr>
        <p:spPr/>
        <p:txBody>
          <a:bodyPr/>
          <a:lstStyle/>
          <a:p>
            <a:fld id="{8957079F-E79F-4359-A64E-AC2FD543D618}" type="slidenum">
              <a:rPr lang="en-US" smtClean="0"/>
              <a:t>3</a:t>
            </a:fld>
            <a:endParaRPr lang="en-US"/>
          </a:p>
        </p:txBody>
      </p:sp>
      <p:sp>
        <p:nvSpPr>
          <p:cNvPr id="3" name="Rectangle 2">
            <a:extLst>
              <a:ext uri="{FF2B5EF4-FFF2-40B4-BE49-F238E27FC236}">
                <a16:creationId xmlns:a16="http://schemas.microsoft.com/office/drawing/2014/main" id="{A58710D1-2025-C72B-8F3C-D2D268951E9C}"/>
              </a:ext>
            </a:extLst>
          </p:cNvPr>
          <p:cNvSpPr>
            <a:spLocks noChangeArrowheads="1"/>
          </p:cNvSpPr>
          <p:nvPr/>
        </p:nvSpPr>
        <p:spPr bwMode="auto">
          <a:xfrm>
            <a:off x="0" y="1"/>
            <a:ext cx="12192000" cy="722313"/>
          </a:xfrm>
          <a:prstGeom prst="rect">
            <a:avLst/>
          </a:prstGeom>
          <a:solidFill>
            <a:srgbClr val="7B2980"/>
          </a:solidFill>
          <a:ln w="12700" algn="ctr">
            <a:solidFill>
              <a:srgbClr val="41719C"/>
            </a:solidFill>
            <a:miter lim="800000"/>
            <a:headEnd/>
            <a:tailEnd/>
          </a:ln>
        </p:spPr>
        <p:txBody>
          <a:bodyPr lIns="91440" tIns="45720" rIns="91440" bIns="4572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000">
                <a:solidFill>
                  <a:srgbClr val="FFFFFF"/>
                </a:solidFill>
                <a:latin typeface="Calibri"/>
                <a:ea typeface="Calibri"/>
                <a:cs typeface="Arial"/>
              </a:rPr>
              <a:t>Social Media: National</a:t>
            </a:r>
            <a:endParaRPr lang="en-US" altLang="en-US" sz="4000">
              <a:solidFill>
                <a:srgbClr val="FFFFFF"/>
              </a:solidFill>
              <a:latin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B6C70C9E-CA66-FA95-2128-24476BFC7173}"/>
              </a:ext>
            </a:extLst>
          </p:cNvPr>
          <p:cNvSpPr txBox="1"/>
          <p:nvPr/>
        </p:nvSpPr>
        <p:spPr>
          <a:xfrm>
            <a:off x="614840" y="1337019"/>
            <a:ext cx="5731162" cy="4721076"/>
          </a:xfrm>
          <a:prstGeom prst="rect">
            <a:avLst/>
          </a:prstGeom>
          <a:noFill/>
        </p:spPr>
        <p:txBody>
          <a:bodyPr wrap="square" lIns="91440" tIns="45720" rIns="91440" bIns="45720" anchor="t">
            <a:spAutoFit/>
          </a:bodyPr>
          <a:lstStyle/>
          <a:p>
            <a:r>
              <a:rPr lang="en-US" altLang="en-US" sz="2000">
                <a:latin typeface="Calibri"/>
                <a:ea typeface="Calibri"/>
                <a:cs typeface="Calibri"/>
              </a:rPr>
              <a:t>Gift of Adoption National is active on the following platforms, please follow us: </a:t>
            </a:r>
          </a:p>
          <a:p>
            <a:endParaRPr lang="en-US" altLang="en-US" sz="2000">
              <a:latin typeface="Calibri" panose="020F0502020204030204" pitchFamily="34" charset="0"/>
              <a:ea typeface="Calibri" panose="020F0502020204030204" pitchFamily="34" charset="0"/>
              <a:cs typeface="Calibri" panose="020F0502020204030204" pitchFamily="34" charset="0"/>
            </a:endParaRPr>
          </a:p>
          <a:p>
            <a:pPr marL="342265" indent="-342265">
              <a:buFont typeface="Arial" panose="020B0604020202020204" pitchFamily="34" charset="0"/>
              <a:buChar char="•"/>
            </a:pPr>
            <a:r>
              <a:rPr lang="en-US" altLang="en-US" sz="2000">
                <a:latin typeface="Calibri"/>
                <a:ea typeface="Calibri"/>
                <a:cs typeface="Calibri"/>
                <a:hlinkClick r:id="rId2"/>
              </a:rPr>
              <a:t>Facebook</a:t>
            </a:r>
            <a:endParaRPr lang="en-US" altLang="en-US" sz="2000">
              <a:latin typeface="Calibri" panose="020F0502020204030204" pitchFamily="34" charset="0"/>
              <a:ea typeface="Calibri" panose="020F0502020204030204" pitchFamily="34" charset="0"/>
              <a:cs typeface="Calibri" panose="020F0502020204030204" pitchFamily="34" charset="0"/>
            </a:endParaRPr>
          </a:p>
          <a:p>
            <a:pPr marL="342265" indent="-342265">
              <a:buFont typeface="Arial" panose="020B0604020202020204" pitchFamily="34" charset="0"/>
              <a:buChar char="•"/>
            </a:pPr>
            <a:r>
              <a:rPr lang="en-US" altLang="en-US" sz="2000">
                <a:latin typeface="Calibri"/>
                <a:ea typeface="Calibri"/>
                <a:cs typeface="Calibri"/>
                <a:hlinkClick r:id="rId3"/>
              </a:rPr>
              <a:t>Instagram</a:t>
            </a:r>
            <a:r>
              <a:rPr lang="en-US" altLang="en-US" sz="2000">
                <a:latin typeface="Calibri"/>
                <a:ea typeface="Calibri"/>
                <a:cs typeface="Calibri"/>
              </a:rPr>
              <a:t> </a:t>
            </a:r>
            <a:endParaRPr lang="en-US" sz="2000">
              <a:latin typeface="Aptos"/>
              <a:ea typeface="Calibri" panose="020F0502020204030204" pitchFamily="34" charset="0"/>
              <a:cs typeface="Calibri" panose="020F0502020204030204" pitchFamily="34" charset="0"/>
            </a:endParaRPr>
          </a:p>
          <a:p>
            <a:pPr marL="342265" indent="-342265">
              <a:buFont typeface="Arial" panose="020B0604020202020204" pitchFamily="34" charset="0"/>
              <a:buChar char="•"/>
            </a:pPr>
            <a:r>
              <a:rPr lang="en-US" altLang="en-US" sz="2000">
                <a:latin typeface="Calibri"/>
                <a:ea typeface="Calibri"/>
                <a:cs typeface="Calibri"/>
                <a:hlinkClick r:id="rId4"/>
              </a:rPr>
              <a:t>LinkedIn</a:t>
            </a:r>
            <a:r>
              <a:rPr lang="en-US" altLang="en-US" sz="2000">
                <a:latin typeface="Calibri"/>
                <a:ea typeface="Calibri"/>
                <a:cs typeface="Calibri"/>
              </a:rPr>
              <a:t> </a:t>
            </a:r>
            <a:endParaRPr lang="en-US" sz="2000">
              <a:latin typeface="Aptos"/>
              <a:ea typeface="Calibri" panose="020F0502020204030204" pitchFamily="34" charset="0"/>
              <a:cs typeface="Calibri" panose="020F0502020204030204" pitchFamily="34" charset="0"/>
            </a:endParaRPr>
          </a:p>
          <a:p>
            <a:pPr marL="342265" indent="-342265">
              <a:buFont typeface="Arial" panose="020B0604020202020204" pitchFamily="34" charset="0"/>
              <a:buChar char="•"/>
            </a:pPr>
            <a:r>
              <a:rPr lang="en-US" altLang="en-US" sz="2000">
                <a:latin typeface="Calibri"/>
                <a:ea typeface="Calibri"/>
                <a:cs typeface="Calibri"/>
                <a:hlinkClick r:id="rId5"/>
              </a:rPr>
              <a:t>TikTok</a:t>
            </a:r>
            <a:endParaRPr lang="en-US" altLang="en-US" sz="2000">
              <a:latin typeface="Calibri"/>
              <a:ea typeface="Calibri"/>
              <a:cs typeface="Calibri"/>
            </a:endParaRPr>
          </a:p>
          <a:p>
            <a:pPr marL="342265" indent="-342265">
              <a:buFont typeface="Arial" panose="020B0604020202020204" pitchFamily="34" charset="0"/>
              <a:buChar char="•"/>
            </a:pPr>
            <a:r>
              <a:rPr lang="en-US" altLang="en-US" sz="2000">
                <a:latin typeface="Calibri"/>
                <a:ea typeface="Calibri"/>
                <a:cs typeface="Calibri"/>
                <a:hlinkClick r:id="rId6"/>
              </a:rPr>
              <a:t>Vimeo</a:t>
            </a:r>
            <a:r>
              <a:rPr lang="en-US" altLang="en-US" sz="2000">
                <a:latin typeface="Calibri"/>
                <a:ea typeface="Calibri"/>
                <a:cs typeface="Calibri"/>
              </a:rPr>
              <a:t> </a:t>
            </a:r>
            <a:endParaRPr lang="en-US" sz="2000">
              <a:latin typeface="Aptos"/>
              <a:ea typeface="Calibri"/>
              <a:cs typeface="Calibri"/>
            </a:endParaRPr>
          </a:p>
          <a:p>
            <a:pPr marL="342265" indent="-342265">
              <a:buFont typeface="Arial" panose="020B0604020202020204" pitchFamily="34" charset="0"/>
              <a:buChar char="•"/>
            </a:pPr>
            <a:r>
              <a:rPr lang="en-US" sz="2000">
                <a:latin typeface="Aptos"/>
                <a:ea typeface="Calibri"/>
                <a:cs typeface="Calibri"/>
                <a:hlinkClick r:id="rId7"/>
              </a:rPr>
              <a:t>YouTube</a:t>
            </a:r>
            <a:r>
              <a:rPr lang="en-US" sz="2000">
                <a:latin typeface="Aptos"/>
                <a:ea typeface="Calibri"/>
                <a:cs typeface="Calibri"/>
              </a:rPr>
              <a:t> </a:t>
            </a:r>
            <a:endParaRPr lang="en-US" sz="2000">
              <a:ea typeface="+mn-lt"/>
              <a:cs typeface="+mn-lt"/>
            </a:endParaRPr>
          </a:p>
          <a:p>
            <a:pPr marL="342265" indent="-342265">
              <a:buFont typeface="Arial" panose="020B0604020202020204" pitchFamily="34" charset="0"/>
              <a:buChar char="•"/>
            </a:pPr>
            <a:endParaRPr lang="en-US" sz="2000">
              <a:latin typeface="Aptos"/>
              <a:ea typeface="Calibri" panose="020F0502020204030204" pitchFamily="34" charset="0"/>
              <a:cs typeface="Calibri" panose="020F0502020204030204" pitchFamily="34" charset="0"/>
            </a:endParaRPr>
          </a:p>
          <a:p>
            <a:endParaRPr lang="en-US" sz="2000">
              <a:latin typeface="Aptos"/>
              <a:ea typeface="Calibri" panose="020F0502020204030204" pitchFamily="34" charset="0"/>
              <a:cs typeface="Calibri" panose="020F0502020204030204" pitchFamily="34" charset="0"/>
            </a:endParaRPr>
          </a:p>
          <a:p>
            <a:r>
              <a:rPr lang="en-US" altLang="en-US" sz="2000">
                <a:latin typeface="Calibri"/>
                <a:ea typeface="Calibri"/>
                <a:cs typeface="Calibri"/>
              </a:rPr>
              <a:t>We love to introduce our newest chapter board members on LinkedIn!</a:t>
            </a:r>
            <a:endParaRPr lang="en-US" altLang="en-US" sz="2000">
              <a:latin typeface="Calibri" panose="020F0502020204030204" pitchFamily="34" charset="0"/>
              <a:ea typeface="Calibri" panose="020F0502020204030204" pitchFamily="34" charset="0"/>
              <a:cs typeface="Calibri" panose="020F0502020204030204" pitchFamily="34" charset="0"/>
            </a:endParaRPr>
          </a:p>
          <a:p>
            <a:pPr marL="342265" indent="-342265">
              <a:buFont typeface="Arial" panose="020B0604020202020204" pitchFamily="34" charset="0"/>
              <a:buChar char="•"/>
            </a:pPr>
            <a:endParaRPr lang="en-US" altLang="en-US" sz="2000">
              <a:latin typeface="Calibri" panose="020F0502020204030204" pitchFamily="34" charset="0"/>
              <a:ea typeface="Calibri" panose="020F0502020204030204" pitchFamily="34" charset="0"/>
              <a:cs typeface="Calibri" panose="020F0502020204030204" pitchFamily="34" charset="0"/>
            </a:endParaRPr>
          </a:p>
          <a:p>
            <a:pPr marL="342265" indent="-342265">
              <a:buFont typeface="Arial" panose="020B0604020202020204" pitchFamily="34" charset="0"/>
              <a:buChar char="•"/>
            </a:pPr>
            <a:endParaRPr lang="en-US" altLang="en-US" sz="200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A collage of women with different hair styles&#10;&#10;AI-generated content may be incorrect.">
            <a:extLst>
              <a:ext uri="{FF2B5EF4-FFF2-40B4-BE49-F238E27FC236}">
                <a16:creationId xmlns:a16="http://schemas.microsoft.com/office/drawing/2014/main" id="{39E70D13-F1AF-0136-2444-14184DCE310C}"/>
              </a:ext>
            </a:extLst>
          </p:cNvPr>
          <p:cNvPicPr>
            <a:picLocks noChangeAspect="1"/>
          </p:cNvPicPr>
          <p:nvPr/>
        </p:nvPicPr>
        <p:blipFill>
          <a:blip r:embed="rId8"/>
          <a:stretch>
            <a:fillRect/>
          </a:stretch>
        </p:blipFill>
        <p:spPr>
          <a:xfrm>
            <a:off x="7020311" y="1100666"/>
            <a:ext cx="3666805" cy="5442858"/>
          </a:xfrm>
          <a:prstGeom prst="rect">
            <a:avLst/>
          </a:prstGeom>
        </p:spPr>
      </p:pic>
    </p:spTree>
    <p:extLst>
      <p:ext uri="{BB962C8B-B14F-4D97-AF65-F5344CB8AC3E}">
        <p14:creationId xmlns:p14="http://schemas.microsoft.com/office/powerpoint/2010/main" val="2701583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0C7B6-2740-8809-1534-91B795437D5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0D3AE4-B546-8D7C-8A7E-C651C465B8C1}"/>
              </a:ext>
            </a:extLst>
          </p:cNvPr>
          <p:cNvSpPr>
            <a:spLocks noGrp="1"/>
          </p:cNvSpPr>
          <p:nvPr>
            <p:ph type="sldNum" sz="quarter" idx="12"/>
          </p:nvPr>
        </p:nvSpPr>
        <p:spPr/>
        <p:txBody>
          <a:bodyPr/>
          <a:lstStyle/>
          <a:p>
            <a:fld id="{8957079F-E79F-4359-A64E-AC2FD543D618}" type="slidenum">
              <a:rPr lang="en-US" smtClean="0"/>
              <a:t>4</a:t>
            </a:fld>
            <a:endParaRPr lang="en-US"/>
          </a:p>
        </p:txBody>
      </p:sp>
      <p:sp>
        <p:nvSpPr>
          <p:cNvPr id="3" name="Rectangle 2">
            <a:extLst>
              <a:ext uri="{FF2B5EF4-FFF2-40B4-BE49-F238E27FC236}">
                <a16:creationId xmlns:a16="http://schemas.microsoft.com/office/drawing/2014/main" id="{69BBC851-41F4-9746-690E-5118A2151A91}"/>
              </a:ext>
            </a:extLst>
          </p:cNvPr>
          <p:cNvSpPr>
            <a:spLocks noChangeArrowheads="1"/>
          </p:cNvSpPr>
          <p:nvPr/>
        </p:nvSpPr>
        <p:spPr bwMode="auto">
          <a:xfrm>
            <a:off x="0" y="1"/>
            <a:ext cx="12192000" cy="722313"/>
          </a:xfrm>
          <a:prstGeom prst="rect">
            <a:avLst/>
          </a:prstGeom>
          <a:solidFill>
            <a:srgbClr val="7B2980"/>
          </a:solidFill>
          <a:ln w="12700" algn="ctr">
            <a:solidFill>
              <a:srgbClr val="41719C"/>
            </a:solidFill>
            <a:miter lim="800000"/>
            <a:headEnd/>
            <a:tailEnd/>
          </a:ln>
        </p:spPr>
        <p:txBody>
          <a:bodyPr lIns="91440" tIns="45720" rIns="91440" bIns="4572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000">
                <a:solidFill>
                  <a:srgbClr val="FFFFFF"/>
                </a:solidFill>
                <a:latin typeface="Calibri"/>
                <a:ea typeface="Calibri"/>
                <a:cs typeface="Arial"/>
              </a:rPr>
              <a:t>Social Media: Chapter Pages</a:t>
            </a:r>
            <a:endParaRPr lang="en-US" altLang="en-US" sz="4000">
              <a:solidFill>
                <a:srgbClr val="FFFFFF"/>
              </a:solidFill>
              <a:latin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5BA039A2-DBB3-ED67-FA08-192C2EF6F6B7}"/>
              </a:ext>
            </a:extLst>
          </p:cNvPr>
          <p:cNvSpPr txBox="1"/>
          <p:nvPr/>
        </p:nvSpPr>
        <p:spPr>
          <a:xfrm>
            <a:off x="1165135" y="1085486"/>
            <a:ext cx="9870716" cy="5632311"/>
          </a:xfrm>
          <a:prstGeom prst="rect">
            <a:avLst/>
          </a:prstGeom>
          <a:noFill/>
        </p:spPr>
        <p:txBody>
          <a:bodyPr wrap="square" lIns="91440" tIns="45720" rIns="91440" bIns="45720" anchor="t">
            <a:spAutoFit/>
          </a:bodyPr>
          <a:lstStyle/>
          <a:p>
            <a:r>
              <a:rPr lang="en-US" altLang="en-US" sz="2000">
                <a:latin typeface="Calibri"/>
                <a:ea typeface="Calibri"/>
                <a:cs typeface="Calibri"/>
              </a:rPr>
              <a:t>All chapters have an active Facebook page: </a:t>
            </a:r>
          </a:p>
          <a:p>
            <a:endParaRPr lang="en-US" altLang="en-US" sz="2000">
              <a:latin typeface="Calibri" panose="020F0502020204030204" pitchFamily="34" charset="0"/>
              <a:ea typeface="Calibri" panose="020F0502020204030204" pitchFamily="34" charset="0"/>
              <a:cs typeface="Calibri" panose="020F0502020204030204" pitchFamily="34" charset="0"/>
            </a:endParaRPr>
          </a:p>
          <a:p>
            <a:pPr marL="342265" indent="-342265">
              <a:buFont typeface="Arial" panose="020B0604020202020204" pitchFamily="34" charset="0"/>
              <a:buChar char="•"/>
            </a:pPr>
            <a:r>
              <a:rPr lang="en-US" altLang="en-US" sz="2000">
                <a:latin typeface="Calibri"/>
                <a:ea typeface="Calibri"/>
                <a:cs typeface="Calibri"/>
              </a:rPr>
              <a:t>All chapters should have at least one chapter board member who has admin access for their Facebook page and responsible for posting chapter specific content.</a:t>
            </a:r>
          </a:p>
          <a:p>
            <a:pPr marL="342265" indent="-342265">
              <a:buFont typeface="Arial" panose="020B0604020202020204" pitchFamily="34" charset="0"/>
              <a:buChar char="•"/>
            </a:pPr>
            <a:r>
              <a:rPr lang="en-US" altLang="en-US" sz="2000">
                <a:latin typeface="Calibri"/>
                <a:ea typeface="Calibri"/>
                <a:cs typeface="Calibri"/>
              </a:rPr>
              <a:t>If a chapter does not have someone assigned, they should encourage a chapter board member to take on this role and/or recruit a volunteer to do so.</a:t>
            </a:r>
            <a:endParaRPr lang="en-US" altLang="en-US" sz="2000">
              <a:latin typeface="Calibri" panose="020F0502020204030204" pitchFamily="34" charset="0"/>
              <a:ea typeface="Calibri" panose="020F0502020204030204" pitchFamily="34" charset="0"/>
              <a:cs typeface="Calibri" panose="020F0502020204030204" pitchFamily="34" charset="0"/>
            </a:endParaRPr>
          </a:p>
          <a:p>
            <a:pPr marL="342265" indent="-342265">
              <a:buFont typeface="Arial" panose="020B0604020202020204" pitchFamily="34" charset="0"/>
              <a:buChar char="•"/>
            </a:pPr>
            <a:r>
              <a:rPr lang="en-US" altLang="en-US" sz="2000">
                <a:latin typeface="Calibri"/>
                <a:ea typeface="Calibri"/>
                <a:cs typeface="Calibri"/>
              </a:rPr>
              <a:t>Chapters can also have an Instagram, if you do not have one and would like one message </a:t>
            </a:r>
            <a:r>
              <a:rPr lang="en-US" altLang="en-US" sz="2000">
                <a:latin typeface="Calibri"/>
                <a:ea typeface="Calibri"/>
                <a:cs typeface="Calibri"/>
                <a:hlinkClick r:id="rId2"/>
              </a:rPr>
              <a:t>chaptersupport@giftofadoption.org</a:t>
            </a:r>
            <a:r>
              <a:rPr lang="en-US" altLang="en-US" sz="2000">
                <a:latin typeface="Calibri"/>
                <a:ea typeface="Calibri"/>
                <a:cs typeface="Calibri"/>
              </a:rPr>
              <a:t>. </a:t>
            </a:r>
          </a:p>
          <a:p>
            <a:pPr marL="342265" indent="-342265">
              <a:buFont typeface="Arial" panose="020B0604020202020204" pitchFamily="34" charset="0"/>
              <a:buChar char="•"/>
            </a:pPr>
            <a:r>
              <a:rPr lang="en-US" altLang="en-US" sz="2000">
                <a:latin typeface="Calibri"/>
                <a:ea typeface="Calibri"/>
                <a:cs typeface="Calibri"/>
              </a:rPr>
              <a:t>National holds and manages one presence on LinkedIn, TikTok, YouTube, Vimeo and chapter board members are encouraged to share content via their personal pages vs creating a chapter page.</a:t>
            </a:r>
          </a:p>
          <a:p>
            <a:endParaRPr lang="en-US" altLang="en-US" sz="2000">
              <a:latin typeface="Calibri"/>
              <a:ea typeface="Calibri"/>
              <a:cs typeface="Calibri"/>
            </a:endParaRPr>
          </a:p>
          <a:p>
            <a:r>
              <a:rPr lang="en-US" altLang="en-US" sz="2000">
                <a:latin typeface="Calibri"/>
                <a:ea typeface="Calibri"/>
                <a:cs typeface="Calibri"/>
              </a:rPr>
              <a:t>If you are not sure where your chapter stands on social media, email </a:t>
            </a:r>
            <a:r>
              <a:rPr lang="en-US" altLang="en-US" sz="2000">
                <a:latin typeface="Calibri"/>
                <a:ea typeface="Calibri"/>
                <a:cs typeface="Calibri"/>
                <a:hlinkClick r:id="rId2"/>
              </a:rPr>
              <a:t>chaptersupport@giftofadoption.org</a:t>
            </a:r>
            <a:r>
              <a:rPr lang="en-US" altLang="en-US" sz="2000">
                <a:latin typeface="Calibri"/>
                <a:ea typeface="Calibri"/>
                <a:cs typeface="Calibri"/>
              </a:rPr>
              <a:t> and we can connect</a:t>
            </a:r>
            <a:endParaRPr lang="en-US" altLang="en-US" sz="2000">
              <a:latin typeface="Calibri" panose="020F0502020204030204" pitchFamily="34" charset="0"/>
              <a:ea typeface="Calibri" panose="020F0502020204030204" pitchFamily="34" charset="0"/>
              <a:cs typeface="Calibri" panose="020F0502020204030204" pitchFamily="34" charset="0"/>
            </a:endParaRPr>
          </a:p>
          <a:p>
            <a:endParaRPr lang="en-US" altLang="en-US" sz="2000">
              <a:latin typeface="Calibri" panose="020F0502020204030204" pitchFamily="34" charset="0"/>
              <a:ea typeface="Calibri" panose="020F0502020204030204" pitchFamily="34" charset="0"/>
              <a:cs typeface="Calibri" panose="020F0502020204030204" pitchFamily="34" charset="0"/>
            </a:endParaRPr>
          </a:p>
          <a:p>
            <a:pPr marL="342265" indent="-342265">
              <a:buFont typeface="Arial" panose="020B0604020202020204" pitchFamily="34" charset="0"/>
              <a:buChar char="•"/>
            </a:pPr>
            <a:endParaRPr lang="en-US" altLang="en-US" sz="2000">
              <a:latin typeface="Calibri" panose="020F0502020204030204" pitchFamily="34" charset="0"/>
              <a:ea typeface="Calibri" panose="020F0502020204030204" pitchFamily="34" charset="0"/>
              <a:cs typeface="Calibri" panose="020F0502020204030204" pitchFamily="34" charset="0"/>
            </a:endParaRPr>
          </a:p>
          <a:p>
            <a:pPr marL="342265" indent="-342265">
              <a:buFont typeface="Arial" panose="020B0604020202020204" pitchFamily="34" charset="0"/>
              <a:buChar char="•"/>
            </a:pPr>
            <a:endParaRPr lang="en-US" altLang="en-US" sz="2000">
              <a:latin typeface="Calibri" panose="020F0502020204030204" pitchFamily="34" charset="0"/>
              <a:ea typeface="Calibri" panose="020F0502020204030204" pitchFamily="34" charset="0"/>
              <a:cs typeface="Calibri" panose="020F0502020204030204" pitchFamily="34" charset="0"/>
            </a:endParaRPr>
          </a:p>
          <a:p>
            <a:pPr marL="342265" indent="-342265">
              <a:buFont typeface="Arial" panose="020B0604020202020204" pitchFamily="34" charset="0"/>
              <a:buChar char="•"/>
            </a:pPr>
            <a:endParaRPr lang="en-US" altLang="en-US" sz="20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036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1A68ABD-754D-7C30-0F0C-2764D0864CDB}"/>
              </a:ext>
            </a:extLst>
          </p:cNvPr>
          <p:cNvSpPr txBox="1"/>
          <p:nvPr/>
        </p:nvSpPr>
        <p:spPr>
          <a:xfrm>
            <a:off x="460109" y="1334502"/>
            <a:ext cx="5458838" cy="4192520"/>
          </a:xfrm>
          <a:prstGeom prst="rect">
            <a:avLst/>
          </a:prstGeom>
        </p:spPr>
        <p:txBody>
          <a:bodyPr vert="horz" lIns="91440" tIns="45720" rIns="91440" bIns="45720" rtlCol="0" anchor="t">
            <a:normAutofit/>
          </a:bodyPr>
          <a:lstStyle/>
          <a:p>
            <a:pPr>
              <a:lnSpc>
                <a:spcPct val="90000"/>
              </a:lnSpc>
              <a:spcAft>
                <a:spcPts val="600"/>
              </a:spcAft>
            </a:pPr>
            <a:r>
              <a:rPr lang="en-US" altLang="en-US" sz="2000" b="1"/>
              <a:t>Gift of Adoption is now using a social media management tool, Hootsuite!</a:t>
            </a:r>
            <a:endParaRPr lang="en-US" sz="2000" b="1"/>
          </a:p>
          <a:p>
            <a:pPr>
              <a:lnSpc>
                <a:spcPct val="90000"/>
              </a:lnSpc>
              <a:spcAft>
                <a:spcPts val="600"/>
              </a:spcAft>
            </a:pPr>
            <a:endParaRPr lang="en-US" altLang="en-US" sz="2000"/>
          </a:p>
          <a:p>
            <a:pPr>
              <a:lnSpc>
                <a:spcPct val="90000"/>
              </a:lnSpc>
              <a:spcAft>
                <a:spcPts val="600"/>
              </a:spcAft>
            </a:pPr>
            <a:r>
              <a:rPr lang="en-US" altLang="en-US" sz="2000"/>
              <a:t>What does this mean for chapters?</a:t>
            </a:r>
          </a:p>
        </p:txBody>
      </p:sp>
      <p:sp>
        <p:nvSpPr>
          <p:cNvPr id="6" name="Slide Number Placeholder 1">
            <a:extLst>
              <a:ext uri="{FF2B5EF4-FFF2-40B4-BE49-F238E27FC236}">
                <a16:creationId xmlns:a16="http://schemas.microsoft.com/office/drawing/2014/main" id="{35F57DCF-1DB3-9022-D834-B60B1DC156AA}"/>
              </a:ext>
            </a:extLst>
          </p:cNvPr>
          <p:cNvSpPr>
            <a:spLocks noGrp="1"/>
          </p:cNvSpPr>
          <p:nvPr>
            <p:ph type="sldNum" sz="quarter" idx="12"/>
          </p:nvPr>
        </p:nvSpPr>
        <p:spPr/>
        <p:txBody>
          <a:bodyPr vert="horz" lIns="91440" tIns="45720" rIns="91440" bIns="45720" rtlCol="0" anchor="ctr">
            <a:normAutofit/>
          </a:bodyPr>
          <a:lstStyle/>
          <a:p>
            <a:pPr>
              <a:spcAft>
                <a:spcPts val="600"/>
              </a:spcAft>
              <a:defRPr/>
            </a:pPr>
            <a:fld id="{8957079F-E79F-4359-A64E-AC2FD543D618}" type="slidenum">
              <a:rPr lang="en-US" smtClean="0">
                <a:solidFill>
                  <a:schemeClr val="tx1">
                    <a:tint val="75000"/>
                  </a:schemeClr>
                </a:solidFill>
              </a:rPr>
              <a:pPr>
                <a:spcAft>
                  <a:spcPts val="600"/>
                </a:spcAft>
                <a:defRPr/>
              </a:pPr>
              <a:t>5</a:t>
            </a:fld>
            <a:endParaRPr lang="en-US">
              <a:solidFill>
                <a:schemeClr val="tx1">
                  <a:tint val="75000"/>
                </a:schemeClr>
              </a:solidFill>
            </a:endParaRPr>
          </a:p>
        </p:txBody>
      </p:sp>
      <p:sp>
        <p:nvSpPr>
          <p:cNvPr id="13" name="Rectangle 12">
            <a:extLst>
              <a:ext uri="{FF2B5EF4-FFF2-40B4-BE49-F238E27FC236}">
                <a16:creationId xmlns:a16="http://schemas.microsoft.com/office/drawing/2014/main" id="{F1F22D6A-C68C-9541-29BB-5106B7C12D56}"/>
              </a:ext>
            </a:extLst>
          </p:cNvPr>
          <p:cNvSpPr>
            <a:spLocks noChangeArrowheads="1"/>
          </p:cNvSpPr>
          <p:nvPr/>
        </p:nvSpPr>
        <p:spPr bwMode="auto">
          <a:xfrm>
            <a:off x="0" y="1"/>
            <a:ext cx="12192000" cy="722313"/>
          </a:xfrm>
          <a:prstGeom prst="rect">
            <a:avLst/>
          </a:prstGeom>
          <a:solidFill>
            <a:srgbClr val="7B2980"/>
          </a:solidFill>
          <a:ln w="12700" algn="ctr">
            <a:solidFill>
              <a:srgbClr val="41719C"/>
            </a:solidFill>
            <a:miter lim="800000"/>
            <a:headEnd/>
            <a:tailEnd/>
          </a:ln>
        </p:spPr>
        <p:txBody>
          <a:bodyPr lIns="91440" tIns="45720" rIns="91440" bIns="4572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000">
                <a:solidFill>
                  <a:srgbClr val="FFFFFF"/>
                </a:solidFill>
                <a:latin typeface="Calibri"/>
                <a:ea typeface="Calibri"/>
                <a:cs typeface="Arial"/>
              </a:rPr>
              <a:t>Social Media: Management</a:t>
            </a:r>
            <a:endParaRPr lang="en-US" altLang="en-US" sz="4000">
              <a:solidFill>
                <a:srgbClr val="FFFFFF"/>
              </a:solidFill>
              <a:latin typeface="Calibri" panose="020F050202020403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D27341C3-0D3F-FC0F-C748-B666406338F0}"/>
              </a:ext>
            </a:extLst>
          </p:cNvPr>
          <p:cNvSpPr txBox="1"/>
          <p:nvPr/>
        </p:nvSpPr>
        <p:spPr>
          <a:xfrm>
            <a:off x="6114627" y="1332217"/>
            <a:ext cx="5409560" cy="5016758"/>
          </a:xfrm>
          <a:prstGeom prst="rect">
            <a:avLst/>
          </a:prstGeom>
          <a:noFill/>
        </p:spPr>
        <p:txBody>
          <a:bodyPr wrap="square" lIns="91440" tIns="45720" rIns="91440" bIns="45720" anchor="t">
            <a:spAutoFit/>
          </a:bodyPr>
          <a:lstStyle/>
          <a:p>
            <a:r>
              <a:rPr lang="en-US" sz="2000" b="1"/>
              <a:t>What National Will Handle</a:t>
            </a:r>
          </a:p>
          <a:p>
            <a:endParaRPr lang="en-US" sz="2000">
              <a:ea typeface="+mn-lt"/>
              <a:cs typeface="+mn-lt"/>
            </a:endParaRPr>
          </a:p>
          <a:p>
            <a:r>
              <a:rPr lang="en-US" sz="2000">
                <a:ea typeface="+mn-lt"/>
                <a:cs typeface="+mn-lt"/>
              </a:rPr>
              <a:t>The national office will now manage core mission content and scheduling through Hootsuite, including:</a:t>
            </a:r>
            <a:endParaRPr lang="en-US" sz="2000"/>
          </a:p>
          <a:p>
            <a:endParaRPr lang="en-US" sz="2000">
              <a:ea typeface="+mn-lt"/>
              <a:cs typeface="+mn-lt"/>
            </a:endParaRPr>
          </a:p>
          <a:p>
            <a:pPr marL="285750" indent="-285750">
              <a:buFont typeface="Arial"/>
              <a:buChar char="•"/>
            </a:pPr>
            <a:r>
              <a:rPr lang="en-US" sz="2000">
                <a:ea typeface="+mn-lt"/>
                <a:cs typeface="+mn-lt"/>
              </a:rPr>
              <a:t>Posting grant stories across chapter pages</a:t>
            </a:r>
            <a:endParaRPr lang="en-US" sz="2000"/>
          </a:p>
          <a:p>
            <a:pPr marL="285750" indent="-285750">
              <a:buFont typeface="Arial"/>
              <a:buChar char="•"/>
            </a:pPr>
            <a:r>
              <a:rPr lang="en-US" sz="2000">
                <a:ea typeface="+mn-lt"/>
                <a:cs typeface="+mn-lt"/>
              </a:rPr>
              <a:t>Sharing national campaigns and announcements</a:t>
            </a:r>
            <a:endParaRPr lang="en-US" sz="2000"/>
          </a:p>
          <a:p>
            <a:pPr marL="285750" indent="-285750">
              <a:buFont typeface="Arial"/>
              <a:buChar char="•"/>
            </a:pPr>
            <a:r>
              <a:rPr lang="en-US" sz="2000">
                <a:ea typeface="+mn-lt"/>
                <a:cs typeface="+mn-lt"/>
              </a:rPr>
              <a:t>Maintaining consistent branding and messaging</a:t>
            </a:r>
            <a:endParaRPr lang="en-US" sz="2000"/>
          </a:p>
          <a:p>
            <a:pPr marL="285750" indent="-285750">
              <a:buFont typeface="Arial"/>
              <a:buChar char="•"/>
            </a:pPr>
            <a:r>
              <a:rPr lang="en-US" sz="2000">
                <a:ea typeface="+mn-lt"/>
                <a:cs typeface="+mn-lt"/>
              </a:rPr>
              <a:t>Scheduling posts to maintain regular posting cadence</a:t>
            </a:r>
            <a:endParaRPr lang="en-US" sz="2000"/>
          </a:p>
          <a:p>
            <a:pPr marL="285750" indent="-285750">
              <a:buFont typeface="Arial"/>
              <a:buChar char="•"/>
            </a:pPr>
            <a:r>
              <a:rPr lang="en-US" sz="2000">
                <a:ea typeface="+mn-lt"/>
                <a:cs typeface="+mn-lt"/>
              </a:rPr>
              <a:t>Providing graphics and templates for chapters to use</a:t>
            </a:r>
            <a:endParaRPr lang="en-US" sz="2000"/>
          </a:p>
          <a:p>
            <a:endParaRPr lang="en-US" altLang="en-US" sz="2000">
              <a:ea typeface="Calibri"/>
              <a:cs typeface="Calibri"/>
            </a:endParaRPr>
          </a:p>
        </p:txBody>
      </p:sp>
      <p:sp>
        <p:nvSpPr>
          <p:cNvPr id="3" name="Oval 2">
            <a:extLst>
              <a:ext uri="{FF2B5EF4-FFF2-40B4-BE49-F238E27FC236}">
                <a16:creationId xmlns:a16="http://schemas.microsoft.com/office/drawing/2014/main" id="{6C6402D8-7D21-FA19-0289-82E4808C1EFC}"/>
              </a:ext>
            </a:extLst>
          </p:cNvPr>
          <p:cNvSpPr/>
          <p:nvPr/>
        </p:nvSpPr>
        <p:spPr>
          <a:xfrm>
            <a:off x="-1145416" y="5148524"/>
            <a:ext cx="3372796" cy="3152593"/>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PopIcon Design Evolution: Hootsuite's Owly – Advertising Week">
            <a:extLst>
              <a:ext uri="{FF2B5EF4-FFF2-40B4-BE49-F238E27FC236}">
                <a16:creationId xmlns:a16="http://schemas.microsoft.com/office/drawing/2014/main" id="{ECA743EC-172B-6D46-152F-0C7636575BDF}"/>
              </a:ext>
            </a:extLst>
          </p:cNvPr>
          <p:cNvPicPr>
            <a:picLocks noChangeAspect="1"/>
          </p:cNvPicPr>
          <p:nvPr/>
        </p:nvPicPr>
        <p:blipFill>
          <a:blip r:embed="rId2"/>
          <a:stretch>
            <a:fillRect/>
          </a:stretch>
        </p:blipFill>
        <p:spPr>
          <a:xfrm>
            <a:off x="-159671" y="2445819"/>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Tree>
    <p:extLst>
      <p:ext uri="{BB962C8B-B14F-4D97-AF65-F5344CB8AC3E}">
        <p14:creationId xmlns:p14="http://schemas.microsoft.com/office/powerpoint/2010/main" val="3713013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7E57D61-38E6-4C8C-6F52-8F3EF20DD2BB}"/>
            </a:ext>
          </a:extLst>
        </p:cNvPr>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7A9FC73C-682D-DC37-D594-B5CAD99A9CFC}"/>
              </a:ext>
            </a:extLst>
          </p:cNvPr>
          <p:cNvSpPr>
            <a:spLocks noGrp="1"/>
          </p:cNvSpPr>
          <p:nvPr>
            <p:ph type="sldNum" sz="quarter" idx="12"/>
          </p:nvPr>
        </p:nvSpPr>
        <p:spPr/>
        <p:txBody>
          <a:bodyPr vert="horz" lIns="91440" tIns="45720" rIns="91440" bIns="45720" rtlCol="0" anchor="ctr">
            <a:normAutofit/>
          </a:bodyPr>
          <a:lstStyle/>
          <a:p>
            <a:pPr>
              <a:spcAft>
                <a:spcPts val="600"/>
              </a:spcAft>
              <a:defRPr/>
            </a:pPr>
            <a:fld id="{8957079F-E79F-4359-A64E-AC2FD543D618}" type="slidenum">
              <a:rPr lang="en-US" smtClean="0">
                <a:solidFill>
                  <a:schemeClr val="tx1">
                    <a:tint val="75000"/>
                  </a:schemeClr>
                </a:solidFill>
              </a:rPr>
              <a:pPr>
                <a:spcAft>
                  <a:spcPts val="600"/>
                </a:spcAft>
                <a:defRPr/>
              </a:pPr>
              <a:t>6</a:t>
            </a:fld>
            <a:endParaRPr lang="en-US">
              <a:solidFill>
                <a:schemeClr val="tx1">
                  <a:tint val="75000"/>
                </a:schemeClr>
              </a:solidFill>
            </a:endParaRPr>
          </a:p>
        </p:txBody>
      </p:sp>
      <p:sp>
        <p:nvSpPr>
          <p:cNvPr id="13" name="Rectangle 12">
            <a:extLst>
              <a:ext uri="{FF2B5EF4-FFF2-40B4-BE49-F238E27FC236}">
                <a16:creationId xmlns:a16="http://schemas.microsoft.com/office/drawing/2014/main" id="{1EB436DD-CE8C-13F5-0496-4107BA5CB155}"/>
              </a:ext>
            </a:extLst>
          </p:cNvPr>
          <p:cNvSpPr>
            <a:spLocks noChangeArrowheads="1"/>
          </p:cNvSpPr>
          <p:nvPr/>
        </p:nvSpPr>
        <p:spPr bwMode="auto">
          <a:xfrm>
            <a:off x="0" y="1"/>
            <a:ext cx="12192000" cy="722313"/>
          </a:xfrm>
          <a:prstGeom prst="rect">
            <a:avLst/>
          </a:prstGeom>
          <a:solidFill>
            <a:srgbClr val="7B2980"/>
          </a:solidFill>
          <a:ln w="12700" algn="ctr">
            <a:solidFill>
              <a:srgbClr val="41719C"/>
            </a:solidFill>
            <a:miter lim="800000"/>
            <a:headEnd/>
            <a:tailEnd/>
          </a:ln>
        </p:spPr>
        <p:txBody>
          <a:bodyPr lIns="91440" tIns="45720" rIns="91440" bIns="4572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000">
                <a:solidFill>
                  <a:srgbClr val="FFFFFF"/>
                </a:solidFill>
                <a:latin typeface="Calibri"/>
                <a:ea typeface="Calibri"/>
                <a:cs typeface="Arial"/>
              </a:rPr>
              <a:t>Social Media: Management</a:t>
            </a:r>
            <a:endParaRPr lang="en-US" altLang="en-US" sz="4000">
              <a:solidFill>
                <a:srgbClr val="FFFFFF"/>
              </a:solidFill>
              <a:latin typeface="Calibri" panose="020F050202020403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4BFA1A19-4484-F51B-40D0-180DD9060459}"/>
              </a:ext>
            </a:extLst>
          </p:cNvPr>
          <p:cNvSpPr txBox="1"/>
          <p:nvPr/>
        </p:nvSpPr>
        <p:spPr>
          <a:xfrm>
            <a:off x="665805" y="1342655"/>
            <a:ext cx="7131888" cy="5016758"/>
          </a:xfrm>
          <a:prstGeom prst="rect">
            <a:avLst/>
          </a:prstGeom>
          <a:noFill/>
        </p:spPr>
        <p:txBody>
          <a:bodyPr wrap="square" lIns="91440" tIns="45720" rIns="91440" bIns="45720" anchor="t">
            <a:spAutoFit/>
          </a:bodyPr>
          <a:lstStyle/>
          <a:p>
            <a:r>
              <a:rPr lang="en-US" sz="2000" b="1"/>
              <a:t>What Stays the Same</a:t>
            </a:r>
            <a:endParaRPr lang="en-US"/>
          </a:p>
          <a:p>
            <a:endParaRPr lang="en-US" sz="2000">
              <a:ea typeface="+mn-lt"/>
              <a:cs typeface="+mn-lt"/>
            </a:endParaRPr>
          </a:p>
          <a:p>
            <a:pPr marL="342900" indent="-342900">
              <a:buFont typeface="Arial,Sans-Serif"/>
              <a:buChar char="•"/>
            </a:pPr>
            <a:r>
              <a:rPr lang="en-US" sz="2000">
                <a:ea typeface="+mn-lt"/>
                <a:cs typeface="+mn-lt"/>
              </a:rPr>
              <a:t>Each chapter will still have admin access to their pages</a:t>
            </a:r>
          </a:p>
          <a:p>
            <a:pPr marL="342900" indent="-342900">
              <a:buFont typeface="Arial"/>
              <a:buChar char="•"/>
            </a:pPr>
            <a:r>
              <a:rPr lang="en-US" sz="2000">
                <a:ea typeface="+mn-lt"/>
                <a:cs typeface="+mn-lt"/>
              </a:rPr>
              <a:t>National will still create Facebook events and schedule sponsor posts</a:t>
            </a:r>
          </a:p>
          <a:p>
            <a:pPr marL="342900" indent="-342900">
              <a:buFont typeface="Arial"/>
              <a:buChar char="•"/>
            </a:pPr>
            <a:r>
              <a:rPr lang="en-US" sz="2000">
                <a:ea typeface="+mn-lt"/>
                <a:cs typeface="+mn-lt"/>
              </a:rPr>
              <a:t>Chapters should still post when they have local stories or activities</a:t>
            </a:r>
          </a:p>
          <a:p>
            <a:pPr marL="342900" indent="-342900">
              <a:buFont typeface="Arial"/>
              <a:buChar char="•"/>
            </a:pPr>
            <a:r>
              <a:rPr lang="en-US" sz="2000">
                <a:ea typeface="+mn-lt"/>
                <a:cs typeface="+mn-lt"/>
              </a:rPr>
              <a:t>Chapters are still encouraged to send photos or stories that national can turn into posts</a:t>
            </a:r>
          </a:p>
          <a:p>
            <a:pPr marL="342900" indent="-342900">
              <a:buFont typeface="Arial"/>
              <a:buChar char="•"/>
            </a:pPr>
            <a:r>
              <a:rPr lang="en-US" sz="2000">
                <a:ea typeface="Calibri"/>
                <a:cs typeface="Calibri"/>
              </a:rPr>
              <a:t>Board members should still share content to their personal pages and invite supporters to engage</a:t>
            </a:r>
          </a:p>
          <a:p>
            <a:endParaRPr lang="en-US" sz="2000">
              <a:ea typeface="Calibri"/>
              <a:cs typeface="Calibri"/>
            </a:endParaRPr>
          </a:p>
          <a:p>
            <a:endParaRPr lang="en-US" sz="2000">
              <a:ea typeface="Calibri"/>
              <a:cs typeface="Calibri"/>
            </a:endParaRPr>
          </a:p>
          <a:p>
            <a:pPr marL="342900" indent="-342900">
              <a:buFont typeface="Arial"/>
              <a:buChar char="•"/>
            </a:pPr>
            <a:endParaRPr lang="en-US" sz="2000">
              <a:ea typeface="Calibri"/>
              <a:cs typeface="Calibri"/>
            </a:endParaRPr>
          </a:p>
          <a:p>
            <a:endParaRPr lang="en-US" sz="2000">
              <a:ea typeface="Calibri"/>
              <a:cs typeface="Calibri"/>
            </a:endParaRPr>
          </a:p>
          <a:p>
            <a:endParaRPr lang="en-US" altLang="en-US" sz="2000">
              <a:ea typeface="Calibri"/>
              <a:cs typeface="Calibri"/>
            </a:endParaRPr>
          </a:p>
        </p:txBody>
      </p:sp>
      <p:sp>
        <p:nvSpPr>
          <p:cNvPr id="2" name="Oval 1">
            <a:extLst>
              <a:ext uri="{FF2B5EF4-FFF2-40B4-BE49-F238E27FC236}">
                <a16:creationId xmlns:a16="http://schemas.microsoft.com/office/drawing/2014/main" id="{FB463D0A-2395-E02C-EC71-92E4DB42937D}"/>
              </a:ext>
            </a:extLst>
          </p:cNvPr>
          <p:cNvSpPr/>
          <p:nvPr/>
        </p:nvSpPr>
        <p:spPr>
          <a:xfrm>
            <a:off x="9668721" y="4960634"/>
            <a:ext cx="3372796" cy="3152593"/>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PopIcon Design Evolution: Hootsuite's Owly – Advertising Week">
            <a:extLst>
              <a:ext uri="{FF2B5EF4-FFF2-40B4-BE49-F238E27FC236}">
                <a16:creationId xmlns:a16="http://schemas.microsoft.com/office/drawing/2014/main" id="{004EFB02-613D-F947-4126-AEDE4CDFAF0F}"/>
              </a:ext>
            </a:extLst>
          </p:cNvPr>
          <p:cNvPicPr>
            <a:picLocks noChangeAspect="1"/>
          </p:cNvPicPr>
          <p:nvPr/>
        </p:nvPicPr>
        <p:blipFill>
          <a:blip r:embed="rId2"/>
          <a:stretch>
            <a:fillRect/>
          </a:stretch>
        </p:blipFill>
        <p:spPr>
          <a:xfrm flipH="1">
            <a:off x="7794356" y="2372751"/>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effectLst/>
        </p:spPr>
      </p:pic>
    </p:spTree>
    <p:extLst>
      <p:ext uri="{BB962C8B-B14F-4D97-AF65-F5344CB8AC3E}">
        <p14:creationId xmlns:p14="http://schemas.microsoft.com/office/powerpoint/2010/main" val="1585363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FB16514-F404-D9F9-58D6-1F48E6B86D56}"/>
            </a:ext>
          </a:extLst>
        </p:cNvPr>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6D69A0B3-5BE2-9BA8-FB06-CBF15C779FB6}"/>
              </a:ext>
            </a:extLst>
          </p:cNvPr>
          <p:cNvSpPr>
            <a:spLocks noGrp="1"/>
          </p:cNvSpPr>
          <p:nvPr>
            <p:ph type="sldNum" sz="quarter" idx="12"/>
          </p:nvPr>
        </p:nvSpPr>
        <p:spPr/>
        <p:txBody>
          <a:bodyPr vert="horz" lIns="91440" tIns="45720" rIns="91440" bIns="45720" rtlCol="0" anchor="ctr">
            <a:normAutofit/>
          </a:bodyPr>
          <a:lstStyle/>
          <a:p>
            <a:pPr>
              <a:spcAft>
                <a:spcPts val="600"/>
              </a:spcAft>
              <a:defRPr/>
            </a:pPr>
            <a:fld id="{8957079F-E79F-4359-A64E-AC2FD543D618}" type="slidenum">
              <a:rPr lang="en-US" smtClean="0">
                <a:solidFill>
                  <a:schemeClr val="tx1">
                    <a:tint val="75000"/>
                  </a:schemeClr>
                </a:solidFill>
              </a:rPr>
              <a:pPr>
                <a:spcAft>
                  <a:spcPts val="600"/>
                </a:spcAft>
                <a:defRPr/>
              </a:pPr>
              <a:t>7</a:t>
            </a:fld>
            <a:endParaRPr lang="en-US">
              <a:solidFill>
                <a:schemeClr val="tx1">
                  <a:tint val="75000"/>
                </a:schemeClr>
              </a:solidFill>
            </a:endParaRPr>
          </a:p>
        </p:txBody>
      </p:sp>
      <p:sp>
        <p:nvSpPr>
          <p:cNvPr id="13" name="Rectangle 12">
            <a:extLst>
              <a:ext uri="{FF2B5EF4-FFF2-40B4-BE49-F238E27FC236}">
                <a16:creationId xmlns:a16="http://schemas.microsoft.com/office/drawing/2014/main" id="{815678A7-9D2B-AA27-3C38-E3B66F3C9ED6}"/>
              </a:ext>
            </a:extLst>
          </p:cNvPr>
          <p:cNvSpPr>
            <a:spLocks noChangeArrowheads="1"/>
          </p:cNvSpPr>
          <p:nvPr/>
        </p:nvSpPr>
        <p:spPr bwMode="auto">
          <a:xfrm>
            <a:off x="0" y="1"/>
            <a:ext cx="12192000" cy="722313"/>
          </a:xfrm>
          <a:prstGeom prst="rect">
            <a:avLst/>
          </a:prstGeom>
          <a:solidFill>
            <a:srgbClr val="7B2980"/>
          </a:solidFill>
          <a:ln w="12700" algn="ctr">
            <a:solidFill>
              <a:srgbClr val="41719C"/>
            </a:solidFill>
            <a:miter lim="800000"/>
            <a:headEnd/>
            <a:tailEnd/>
          </a:ln>
        </p:spPr>
        <p:txBody>
          <a:bodyPr lIns="91440" tIns="45720" rIns="91440" bIns="4572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000">
                <a:solidFill>
                  <a:srgbClr val="FFFFFF"/>
                </a:solidFill>
                <a:latin typeface="Calibri"/>
                <a:ea typeface="Calibri"/>
                <a:cs typeface="Arial"/>
              </a:rPr>
              <a:t>Social Media: Management</a:t>
            </a:r>
            <a:endParaRPr lang="en-US" altLang="en-US" sz="4000">
              <a:solidFill>
                <a:srgbClr val="FFFFFF"/>
              </a:solidFill>
              <a:latin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C323EF2F-02E5-7E94-7D1B-8C76085F8388}"/>
              </a:ext>
            </a:extLst>
          </p:cNvPr>
          <p:cNvSpPr txBox="1"/>
          <p:nvPr/>
        </p:nvSpPr>
        <p:spPr>
          <a:xfrm>
            <a:off x="5331751" y="1718435"/>
            <a:ext cx="6557779" cy="4093428"/>
          </a:xfrm>
          <a:prstGeom prst="rect">
            <a:avLst/>
          </a:prstGeom>
          <a:noFill/>
        </p:spPr>
        <p:txBody>
          <a:bodyPr wrap="square" lIns="91440" tIns="45720" rIns="91440" bIns="45720" anchor="t">
            <a:spAutoFit/>
          </a:bodyPr>
          <a:lstStyle/>
          <a:p>
            <a:r>
              <a:rPr lang="en-US" sz="2000" b="1"/>
              <a:t>What Chapters Should Focus On</a:t>
            </a:r>
          </a:p>
          <a:p>
            <a:endParaRPr lang="en-US" sz="2000">
              <a:ea typeface="+mn-lt"/>
              <a:cs typeface="+mn-lt"/>
            </a:endParaRPr>
          </a:p>
          <a:p>
            <a:r>
              <a:rPr lang="en-US" sz="2000" b="1">
                <a:ea typeface="+mn-lt"/>
                <a:cs typeface="+mn-lt"/>
              </a:rPr>
              <a:t>Each chapter social media team should aim to:</a:t>
            </a:r>
            <a:endParaRPr lang="en-US" sz="2000">
              <a:ea typeface="+mn-lt"/>
              <a:cs typeface="+mn-lt"/>
            </a:endParaRPr>
          </a:p>
          <a:p>
            <a:r>
              <a:rPr lang="en-US" sz="2000">
                <a:ea typeface="+mn-lt"/>
                <a:cs typeface="+mn-lt"/>
              </a:rPr>
              <a:t>✔ Engage with 3–5 posts per month across platforms</a:t>
            </a:r>
            <a:br>
              <a:rPr lang="en-US" sz="2000">
                <a:ea typeface="+mn-lt"/>
                <a:cs typeface="+mn-lt"/>
              </a:rPr>
            </a:br>
            <a:r>
              <a:rPr lang="en-US" sz="2000">
                <a:ea typeface="+mn-lt"/>
                <a:cs typeface="+mn-lt"/>
              </a:rPr>
              <a:t>✔ Share 1–2 local posts per month</a:t>
            </a:r>
            <a:br>
              <a:rPr lang="en-US" sz="2000">
                <a:ea typeface="+mn-lt"/>
                <a:cs typeface="+mn-lt"/>
              </a:rPr>
            </a:br>
            <a:r>
              <a:rPr lang="en-US" sz="2000">
                <a:ea typeface="+mn-lt"/>
                <a:cs typeface="+mn-lt"/>
              </a:rPr>
              <a:t>✔ Submit photos/stories from local activities to national</a:t>
            </a:r>
            <a:br>
              <a:rPr lang="en-US" sz="2000">
                <a:ea typeface="+mn-lt"/>
                <a:cs typeface="+mn-lt"/>
              </a:rPr>
            </a:br>
            <a:r>
              <a:rPr lang="en-US" sz="2000">
                <a:ea typeface="+mn-lt"/>
                <a:cs typeface="+mn-lt"/>
              </a:rPr>
              <a:t>✔ Amplify national posts when relevant</a:t>
            </a:r>
            <a:endParaRPr lang="en-US"/>
          </a:p>
          <a:p>
            <a:r>
              <a:rPr lang="en-US" sz="2000">
                <a:ea typeface="+mn-lt"/>
                <a:cs typeface="+mn-lt"/>
              </a:rPr>
              <a:t>✔ Recruit and grow local audience</a:t>
            </a:r>
          </a:p>
          <a:p>
            <a:endParaRPr lang="en-US" sz="2000">
              <a:ea typeface="+mn-lt"/>
              <a:cs typeface="+mn-lt"/>
            </a:endParaRPr>
          </a:p>
          <a:p>
            <a:endParaRPr lang="en-US" sz="2000">
              <a:ea typeface="+mn-lt"/>
              <a:cs typeface="+mn-lt"/>
            </a:endParaRPr>
          </a:p>
          <a:p>
            <a:pPr marL="342900" indent="-342900">
              <a:buFont typeface="Arial"/>
              <a:buChar char="•"/>
            </a:pPr>
            <a:endParaRPr lang="en-US" sz="2000">
              <a:ea typeface="Calibri"/>
              <a:cs typeface="Calibri"/>
            </a:endParaRPr>
          </a:p>
          <a:p>
            <a:endParaRPr lang="en-US" sz="2000">
              <a:ea typeface="Calibri"/>
              <a:cs typeface="Calibri"/>
            </a:endParaRPr>
          </a:p>
          <a:p>
            <a:endParaRPr lang="en-US" altLang="en-US" sz="2000">
              <a:ea typeface="Calibri"/>
              <a:cs typeface="Calibri"/>
            </a:endParaRPr>
          </a:p>
        </p:txBody>
      </p:sp>
      <p:sp>
        <p:nvSpPr>
          <p:cNvPr id="5" name="Oval 4">
            <a:extLst>
              <a:ext uri="{FF2B5EF4-FFF2-40B4-BE49-F238E27FC236}">
                <a16:creationId xmlns:a16="http://schemas.microsoft.com/office/drawing/2014/main" id="{0427B60B-9E85-726C-CFDE-69A0E03B61A3}"/>
              </a:ext>
            </a:extLst>
          </p:cNvPr>
          <p:cNvSpPr/>
          <p:nvPr/>
        </p:nvSpPr>
        <p:spPr>
          <a:xfrm>
            <a:off x="-1145416" y="5148524"/>
            <a:ext cx="3372796" cy="3152593"/>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PopIcon Design Evolution: Hootsuite's Owly – Advertising Week">
            <a:extLst>
              <a:ext uri="{FF2B5EF4-FFF2-40B4-BE49-F238E27FC236}">
                <a16:creationId xmlns:a16="http://schemas.microsoft.com/office/drawing/2014/main" id="{4872D542-0C55-9065-73E4-60CD6A2229AD}"/>
              </a:ext>
            </a:extLst>
          </p:cNvPr>
          <p:cNvPicPr>
            <a:picLocks noChangeAspect="1"/>
          </p:cNvPicPr>
          <p:nvPr/>
        </p:nvPicPr>
        <p:blipFill>
          <a:blip r:embed="rId2"/>
          <a:stretch>
            <a:fillRect/>
          </a:stretch>
        </p:blipFill>
        <p:spPr>
          <a:xfrm>
            <a:off x="-159671" y="2445819"/>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Tree>
    <p:extLst>
      <p:ext uri="{BB962C8B-B14F-4D97-AF65-F5344CB8AC3E}">
        <p14:creationId xmlns:p14="http://schemas.microsoft.com/office/powerpoint/2010/main" val="1239423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DA74C-8C48-24AE-AB3C-859DEC6436C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C2182E-BA54-FEEA-9A24-CAA8D989CC1E}"/>
              </a:ext>
            </a:extLst>
          </p:cNvPr>
          <p:cNvSpPr>
            <a:spLocks noGrp="1"/>
          </p:cNvSpPr>
          <p:nvPr>
            <p:ph type="sldNum" sz="quarter" idx="12"/>
          </p:nvPr>
        </p:nvSpPr>
        <p:spPr/>
        <p:txBody>
          <a:bodyPr/>
          <a:lstStyle/>
          <a:p>
            <a:fld id="{8957079F-E79F-4359-A64E-AC2FD543D618}" type="slidenum">
              <a:rPr lang="en-US" smtClean="0"/>
              <a:t>8</a:t>
            </a:fld>
            <a:endParaRPr lang="en-US"/>
          </a:p>
        </p:txBody>
      </p:sp>
      <p:sp>
        <p:nvSpPr>
          <p:cNvPr id="3" name="Rectangle 2">
            <a:extLst>
              <a:ext uri="{FF2B5EF4-FFF2-40B4-BE49-F238E27FC236}">
                <a16:creationId xmlns:a16="http://schemas.microsoft.com/office/drawing/2014/main" id="{22124F22-37EC-1A19-2D91-530B694C5A48}"/>
              </a:ext>
            </a:extLst>
          </p:cNvPr>
          <p:cNvSpPr>
            <a:spLocks noChangeArrowheads="1"/>
          </p:cNvSpPr>
          <p:nvPr/>
        </p:nvSpPr>
        <p:spPr bwMode="auto">
          <a:xfrm>
            <a:off x="0" y="1"/>
            <a:ext cx="12192000" cy="722313"/>
          </a:xfrm>
          <a:prstGeom prst="rect">
            <a:avLst/>
          </a:prstGeom>
          <a:solidFill>
            <a:srgbClr val="7B2980"/>
          </a:solidFill>
          <a:ln w="12700" algn="ctr">
            <a:solidFill>
              <a:srgbClr val="41719C"/>
            </a:solidFill>
            <a:miter lim="800000"/>
            <a:headEnd/>
            <a:tailEnd/>
          </a:ln>
        </p:spPr>
        <p:txBody>
          <a:bodyPr lIns="91440" tIns="45720" rIns="91440" bIns="4572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000">
                <a:solidFill>
                  <a:srgbClr val="FFFFFF"/>
                </a:solidFill>
                <a:latin typeface="Calibri"/>
                <a:ea typeface="Calibri"/>
                <a:cs typeface="Arial"/>
              </a:rPr>
              <a:t>Social Media: Chapters Post Ideas</a:t>
            </a:r>
            <a:endParaRPr lang="en-US" altLang="en-US" sz="4000">
              <a:solidFill>
                <a:srgbClr val="FFFFFF"/>
              </a:solidFill>
              <a:latin typeface="Calibri" panose="020F0502020204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9D7B958C-701A-7679-98AB-593A0253E808}"/>
              </a:ext>
            </a:extLst>
          </p:cNvPr>
          <p:cNvSpPr txBox="1"/>
          <p:nvPr/>
        </p:nvSpPr>
        <p:spPr>
          <a:xfrm>
            <a:off x="491575" y="1354629"/>
            <a:ext cx="6923462" cy="3170099"/>
          </a:xfrm>
          <a:prstGeom prst="rect">
            <a:avLst/>
          </a:prstGeom>
          <a:noFill/>
        </p:spPr>
        <p:txBody>
          <a:bodyPr wrap="square" lIns="91440" tIns="45720" rIns="91440" bIns="45720" anchor="t">
            <a:spAutoFit/>
          </a:bodyPr>
          <a:lstStyle/>
          <a:p>
            <a:pPr marL="342900" indent="-342900">
              <a:buFont typeface="Arial"/>
              <a:buChar char="•"/>
            </a:pPr>
            <a:r>
              <a:rPr lang="en-US" altLang="en-US" sz="2000">
                <a:latin typeface="Calibri"/>
                <a:ea typeface="Calibri"/>
                <a:cs typeface="Calibri"/>
              </a:rPr>
              <a:t>Posts photos and celebrations from your fundraising event and tag people if you know them.</a:t>
            </a:r>
            <a:endParaRPr lang="en-US" altLang="en-US" sz="200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a:buChar char="•"/>
            </a:pPr>
            <a:r>
              <a:rPr lang="en-US" altLang="en-US" sz="2000">
                <a:latin typeface="Calibri"/>
                <a:ea typeface="Calibri"/>
                <a:cs typeface="Calibri"/>
              </a:rPr>
              <a:t>If you speak at a community group, ask for a photo and share it on social media</a:t>
            </a:r>
            <a:endParaRPr lang="en-US" altLang="en-US" sz="200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a:buChar char="•"/>
            </a:pPr>
            <a:r>
              <a:rPr lang="en-US" altLang="en-US" sz="2000">
                <a:latin typeface="Calibri"/>
                <a:ea typeface="Calibri"/>
                <a:cs typeface="Calibri"/>
              </a:rPr>
              <a:t>Chapters who receive media coverage should post the link to their media coverage on their social site</a:t>
            </a:r>
          </a:p>
          <a:p>
            <a:pPr marL="342900" indent="-342900">
              <a:buFont typeface="Arial"/>
              <a:buChar char="•"/>
            </a:pPr>
            <a:r>
              <a:rPr lang="en-US" altLang="en-US" sz="2000">
                <a:latin typeface="Calibri"/>
                <a:ea typeface="Calibri"/>
                <a:cs typeface="Calibri"/>
              </a:rPr>
              <a:t>Celebrate chapter milestones, like total number of adoptions completed, funds distributed for adoption, years of service.  This information can be found on your Chapter Fact sheet on your chapter website.</a:t>
            </a:r>
          </a:p>
        </p:txBody>
      </p:sp>
      <p:sp>
        <p:nvSpPr>
          <p:cNvPr id="5" name="TextBox 4">
            <a:extLst>
              <a:ext uri="{FF2B5EF4-FFF2-40B4-BE49-F238E27FC236}">
                <a16:creationId xmlns:a16="http://schemas.microsoft.com/office/drawing/2014/main" id="{25CFEFBC-84CF-3AA1-73E9-270B8795F065}"/>
              </a:ext>
            </a:extLst>
          </p:cNvPr>
          <p:cNvSpPr txBox="1"/>
          <p:nvPr/>
        </p:nvSpPr>
        <p:spPr>
          <a:xfrm>
            <a:off x="7845511" y="1275888"/>
            <a:ext cx="3843223"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i="1">
                <a:latin typeface="Calibri"/>
                <a:ea typeface="Calibri"/>
                <a:cs typeface="Calibri"/>
              </a:rPr>
              <a:t>Example: Virginia Chapter sharing a local news story about a GOA grant family</a:t>
            </a:r>
          </a:p>
        </p:txBody>
      </p:sp>
      <p:pic>
        <p:nvPicPr>
          <p:cNvPr id="9" name="Picture 8" descr="A screenshot of a social media post&#10;&#10;AI-generated content may be incorrect.">
            <a:extLst>
              <a:ext uri="{FF2B5EF4-FFF2-40B4-BE49-F238E27FC236}">
                <a16:creationId xmlns:a16="http://schemas.microsoft.com/office/drawing/2014/main" id="{4512233F-9B00-53AD-8EA4-C6EFFBA8C5AD}"/>
              </a:ext>
            </a:extLst>
          </p:cNvPr>
          <p:cNvPicPr>
            <a:picLocks noChangeAspect="1"/>
          </p:cNvPicPr>
          <p:nvPr/>
        </p:nvPicPr>
        <p:blipFill>
          <a:blip r:embed="rId3"/>
          <a:stretch>
            <a:fillRect/>
          </a:stretch>
        </p:blipFill>
        <p:spPr>
          <a:xfrm>
            <a:off x="7470911" y="1711737"/>
            <a:ext cx="4384262" cy="4318002"/>
          </a:xfrm>
          <a:prstGeom prst="rect">
            <a:avLst/>
          </a:prstGeom>
        </p:spPr>
      </p:pic>
    </p:spTree>
    <p:extLst>
      <p:ext uri="{BB962C8B-B14F-4D97-AF65-F5344CB8AC3E}">
        <p14:creationId xmlns:p14="http://schemas.microsoft.com/office/powerpoint/2010/main" val="4104050571"/>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3F3DA-EC1A-9499-3748-2D744B8460A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467441-2C46-A4BC-C380-A88C8A69DB9A}"/>
              </a:ext>
            </a:extLst>
          </p:cNvPr>
          <p:cNvSpPr>
            <a:spLocks noGrp="1"/>
          </p:cNvSpPr>
          <p:nvPr>
            <p:ph type="sldNum" sz="quarter" idx="12"/>
          </p:nvPr>
        </p:nvSpPr>
        <p:spPr/>
        <p:txBody>
          <a:bodyPr/>
          <a:lstStyle/>
          <a:p>
            <a:fld id="{8957079F-E79F-4359-A64E-AC2FD543D618}" type="slidenum">
              <a:rPr lang="en-US" smtClean="0"/>
              <a:t>9</a:t>
            </a:fld>
            <a:endParaRPr lang="en-US"/>
          </a:p>
        </p:txBody>
      </p:sp>
      <p:sp>
        <p:nvSpPr>
          <p:cNvPr id="3" name="Rectangle 2">
            <a:extLst>
              <a:ext uri="{FF2B5EF4-FFF2-40B4-BE49-F238E27FC236}">
                <a16:creationId xmlns:a16="http://schemas.microsoft.com/office/drawing/2014/main" id="{2B206581-8BCA-A951-EFC9-F6E87E7005CD}"/>
              </a:ext>
            </a:extLst>
          </p:cNvPr>
          <p:cNvSpPr>
            <a:spLocks noChangeArrowheads="1"/>
          </p:cNvSpPr>
          <p:nvPr/>
        </p:nvSpPr>
        <p:spPr bwMode="auto">
          <a:xfrm>
            <a:off x="0" y="1"/>
            <a:ext cx="12192000" cy="722313"/>
          </a:xfrm>
          <a:prstGeom prst="rect">
            <a:avLst/>
          </a:prstGeom>
          <a:solidFill>
            <a:srgbClr val="7B2980"/>
          </a:solidFill>
          <a:ln w="12700" algn="ctr">
            <a:solidFill>
              <a:srgbClr val="41719C"/>
            </a:solidFill>
            <a:miter lim="800000"/>
            <a:headEnd/>
            <a:tailEnd/>
          </a:ln>
        </p:spPr>
        <p:txBody>
          <a:bodyPr lIns="91440" tIns="45720" rIns="91440" bIns="4572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000">
                <a:solidFill>
                  <a:srgbClr val="FFFFFF"/>
                </a:solidFill>
                <a:latin typeface="Calibri"/>
                <a:ea typeface="Calibri"/>
                <a:cs typeface="Arial"/>
              </a:rPr>
              <a:t>Social Media: How Can I Increase My Audience?</a:t>
            </a:r>
            <a:endParaRPr lang="en-US" altLang="en-US" sz="4000">
              <a:solidFill>
                <a:srgbClr val="FFFFFF"/>
              </a:solidFill>
              <a:latin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EAD63334-C07B-8AEA-E9D2-8271D2C2A312}"/>
              </a:ext>
            </a:extLst>
          </p:cNvPr>
          <p:cNvSpPr txBox="1"/>
          <p:nvPr/>
        </p:nvSpPr>
        <p:spPr>
          <a:xfrm>
            <a:off x="984397" y="1284194"/>
            <a:ext cx="10217408" cy="4708981"/>
          </a:xfrm>
          <a:prstGeom prst="rect">
            <a:avLst/>
          </a:prstGeom>
          <a:noFill/>
        </p:spPr>
        <p:txBody>
          <a:bodyPr wrap="square" lIns="91440" tIns="45720" rIns="91440" bIns="45720" anchor="t">
            <a:spAutoFit/>
          </a:bodyPr>
          <a:lstStyle/>
          <a:p>
            <a:endParaRPr lang="en-US" altLang="en-US" sz="2000">
              <a:latin typeface="Calibri"/>
              <a:ea typeface="Calibri"/>
              <a:cs typeface="Calibri"/>
            </a:endParaRPr>
          </a:p>
          <a:p>
            <a:pPr marL="342265" indent="-342265">
              <a:buFont typeface="Arial" panose="020B0604020202020204" pitchFamily="34" charset="0"/>
              <a:buChar char="•"/>
            </a:pPr>
            <a:r>
              <a:rPr lang="en-US" altLang="en-US" sz="2000">
                <a:latin typeface="Calibri"/>
                <a:ea typeface="Calibri"/>
                <a:cs typeface="Calibri"/>
              </a:rPr>
              <a:t>Ask all your chapter board members who are active on social media to invite their network to follow your chapter social media page(s)</a:t>
            </a:r>
            <a:endParaRPr lang="en-US" altLang="en-US" sz="2000">
              <a:latin typeface="Calibri" panose="020F0502020204030204" pitchFamily="34" charset="0"/>
              <a:ea typeface="Calibri" panose="020F0502020204030204" pitchFamily="34" charset="0"/>
              <a:cs typeface="Calibri" panose="020F0502020204030204" pitchFamily="34" charset="0"/>
            </a:endParaRPr>
          </a:p>
          <a:p>
            <a:pPr marL="342265" indent="-342265">
              <a:buFont typeface="Arial" panose="020B0604020202020204" pitchFamily="34" charset="0"/>
              <a:buChar char="•"/>
            </a:pPr>
            <a:r>
              <a:rPr lang="en-US" altLang="en-US" sz="2000">
                <a:latin typeface="Calibri"/>
                <a:ea typeface="Calibri"/>
                <a:cs typeface="Calibri"/>
              </a:rPr>
              <a:t>Share any GOA national posts on your page because "Sharing" help boost reach and audience for all</a:t>
            </a:r>
            <a:endParaRPr lang="en-US" altLang="en-US" sz="2000">
              <a:latin typeface="Calibri"/>
              <a:ea typeface="Calibri" panose="020F0502020204030204" pitchFamily="34" charset="0"/>
              <a:cs typeface="Calibri" panose="020F0502020204030204" pitchFamily="34" charset="0"/>
            </a:endParaRPr>
          </a:p>
          <a:p>
            <a:pPr marL="342265" indent="-342265">
              <a:buFont typeface="Arial" panose="020B0604020202020204" pitchFamily="34" charset="0"/>
              <a:buChar char="•"/>
            </a:pPr>
            <a:r>
              <a:rPr lang="en-US" altLang="en-US" sz="2000">
                <a:latin typeface="Calibri"/>
                <a:ea typeface="Calibri"/>
                <a:cs typeface="Calibri"/>
              </a:rPr>
              <a:t>Follow organizations/groups who are working parallel to GOA such as your past event sponsors/supporters, community foundations who have provided your chapter with grant funding, local adoption/foster care agencies, local adoptive parent associations/groups.  </a:t>
            </a:r>
            <a:endParaRPr lang="en-US" altLang="en-US" sz="2000">
              <a:latin typeface="Calibri" panose="020F0502020204030204" pitchFamily="34" charset="0"/>
              <a:ea typeface="Calibri" panose="020F0502020204030204" pitchFamily="34" charset="0"/>
              <a:cs typeface="Calibri" panose="020F0502020204030204" pitchFamily="34" charset="0"/>
            </a:endParaRPr>
          </a:p>
          <a:p>
            <a:pPr marL="799465" lvl="1" indent="-342265">
              <a:buFont typeface="Courier New" panose="020B0604020202020204" pitchFamily="34" charset="0"/>
              <a:buChar char="o"/>
            </a:pPr>
            <a:r>
              <a:rPr lang="en-US" altLang="en-US" sz="2000">
                <a:latin typeface="Calibri"/>
                <a:ea typeface="Calibri"/>
                <a:cs typeface="Calibri"/>
              </a:rPr>
              <a:t>When posting tag the company (if appropriate) and it will increase the chance of the post appearing in the feeds of followers of the company which may convert them to followers of the chapter page.</a:t>
            </a:r>
            <a:endParaRPr lang="en-US" altLang="en-US" sz="2000">
              <a:latin typeface="Calibri" panose="020F0502020204030204" pitchFamily="34" charset="0"/>
              <a:ea typeface="Calibri" panose="020F0502020204030204" pitchFamily="34" charset="0"/>
              <a:cs typeface="Calibri" panose="020F0502020204030204" pitchFamily="34" charset="0"/>
            </a:endParaRPr>
          </a:p>
          <a:p>
            <a:pPr marL="342265" indent="-342265">
              <a:buFont typeface="Arial" panose="020B0604020202020204" pitchFamily="34" charset="0"/>
              <a:buChar char="•"/>
            </a:pPr>
            <a:r>
              <a:rPr lang="en-US" sz="2000">
                <a:latin typeface="Calibri"/>
                <a:ea typeface="Calibri"/>
                <a:cs typeface="Calibri"/>
              </a:rPr>
              <a:t>Share adoption related news that is in alignment with GOA's values. </a:t>
            </a:r>
            <a:endParaRPr lang="en-US" altLang="en-US" sz="2000">
              <a:latin typeface="Calibri"/>
              <a:ea typeface="Calibri"/>
              <a:cs typeface="Calibri"/>
            </a:endParaRPr>
          </a:p>
          <a:p>
            <a:pPr marL="342265" indent="-342265">
              <a:buFont typeface="Arial" panose="020B0604020202020204" pitchFamily="34" charset="0"/>
              <a:buChar char="•"/>
            </a:pPr>
            <a:r>
              <a:rPr lang="en-US" sz="2000">
                <a:latin typeface="Calibri"/>
                <a:ea typeface="Calibri"/>
                <a:cs typeface="Calibri"/>
              </a:rPr>
              <a:t>If you are not sure if it is ok to share, reach out to </a:t>
            </a:r>
            <a:r>
              <a:rPr lang="en-US" sz="2000">
                <a:latin typeface="Calibri"/>
                <a:ea typeface="Calibri"/>
                <a:cs typeface="Calibri"/>
                <a:hlinkClick r:id="rId2"/>
              </a:rPr>
              <a:t>chaptersupport@giftofadoption.org</a:t>
            </a:r>
            <a:r>
              <a:rPr lang="en-US" sz="2000">
                <a:latin typeface="Calibri"/>
                <a:ea typeface="Calibri"/>
                <a:cs typeface="Calibri"/>
              </a:rPr>
              <a:t> and ask.</a:t>
            </a:r>
            <a:endParaRPr lang="en-US" altLang="en-US" sz="2000">
              <a:latin typeface="Calibri"/>
              <a:ea typeface="Calibri"/>
              <a:cs typeface="Calibri"/>
            </a:endParaRPr>
          </a:p>
          <a:p>
            <a:pPr marL="342265" indent="-342265">
              <a:buFont typeface="Arial" panose="020B0604020202020204" pitchFamily="34" charset="0"/>
              <a:buChar char="•"/>
            </a:pPr>
            <a:endParaRPr lang="en-US" altLang="en-US" sz="20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099756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dfd9538-53cb-4b18-bf13-d76aa2b6c5ae" xsi:nil="true"/>
    <lcf76f155ced4ddcb4097134ff3c332f xmlns="d20af644-de6f-40a4-8984-381c5ed56f2d">
      <Terms xmlns="http://schemas.microsoft.com/office/infopath/2007/PartnerControls"/>
    </lcf76f155ced4ddcb4097134ff3c332f>
    <NOTES xmlns="d20af644-de6f-40a4-8984-381c5ed56f2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CCE31664C4D3D478DCF013B61AE0BF4" ma:contentTypeVersion="20" ma:contentTypeDescription="Create a new document." ma:contentTypeScope="" ma:versionID="4c200445e8774aa4c8087e56f3afe406">
  <xsd:schema xmlns:xsd="http://www.w3.org/2001/XMLSchema" xmlns:xs="http://www.w3.org/2001/XMLSchema" xmlns:p="http://schemas.microsoft.com/office/2006/metadata/properties" xmlns:ns2="d20af644-de6f-40a4-8984-381c5ed56f2d" xmlns:ns3="4dfd9538-53cb-4b18-bf13-d76aa2b6c5ae" targetNamespace="http://schemas.microsoft.com/office/2006/metadata/properties" ma:root="true" ma:fieldsID="9d278a92009d8e647da4c8ea80ddcaa4" ns2:_="" ns3:_="">
    <xsd:import namespace="d20af644-de6f-40a4-8984-381c5ed56f2d"/>
    <xsd:import namespace="4dfd9538-53cb-4b18-bf13-d76aa2b6c5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NOTE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0af644-de6f-40a4-8984-381c5ed56f2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3496d0c-ee80-410f-ae14-aa14157a10d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NOTES" ma:index="25" nillable="true" ma:displayName="NOTES" ma:format="Dropdown" ma:internalName="NOTES">
      <xsd:simpleType>
        <xsd:restriction base="dms:Text">
          <xsd:maxLength value="255"/>
        </xsd:restriction>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dfd9538-53cb-4b18-bf13-d76aa2b6c5ae"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77be6594-be62-4e98-b763-6fe7ba8e5f36}" ma:internalName="TaxCatchAll" ma:showField="CatchAllData" ma:web="4dfd9538-53cb-4b18-bf13-d76aa2b6c5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9EC1FA-CE3D-4A6B-9391-B5A421799A79}">
  <ds:schemaRefs>
    <ds:schemaRef ds:uri="4dfd9538-53cb-4b18-bf13-d76aa2b6c5ae"/>
    <ds:schemaRef ds:uri="d20af644-de6f-40a4-8984-381c5ed56f2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DBF5D4B-D8A1-4500-B8AF-ADD8D8D8ECB8}">
  <ds:schemaRefs>
    <ds:schemaRef ds:uri="4dfd9538-53cb-4b18-bf13-d76aa2b6c5ae"/>
    <ds:schemaRef ds:uri="d20af644-de6f-40a4-8984-381c5ed56f2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C2329CA-5D8C-4155-A425-66BE3E9934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16</Slides>
  <Notes>1</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Murphy</dc:creator>
  <cp:revision>2</cp:revision>
  <dcterms:created xsi:type="dcterms:W3CDTF">2024-03-14T17:38:27Z</dcterms:created>
  <dcterms:modified xsi:type="dcterms:W3CDTF">2026-03-23T14:50:35Z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0x0101006CCE31664C4D3D478DCF013B61AE0BF4</vt:lpwstr>
  </property>
  <property fmtid="{D5CDD505-2E9C-101B-9397-08002B2CF9AE}" pid="3" name="MediaServiceImageTags">
    <vt:lpwstr/>
  </property>
</Properties>
</file>